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84" r:id="rId2"/>
    <p:sldId id="8497" r:id="rId3"/>
    <p:sldId id="8533" r:id="rId4"/>
    <p:sldId id="8483" r:id="rId5"/>
    <p:sldId id="8482" r:id="rId6"/>
    <p:sldId id="327" r:id="rId7"/>
    <p:sldId id="320" r:id="rId8"/>
    <p:sldId id="8375" r:id="rId9"/>
    <p:sldId id="8531" r:id="rId10"/>
    <p:sldId id="8454" r:id="rId11"/>
    <p:sldId id="323" r:id="rId12"/>
    <p:sldId id="8458" r:id="rId13"/>
    <p:sldId id="8366" r:id="rId14"/>
    <p:sldId id="8430" r:id="rId15"/>
    <p:sldId id="8469" r:id="rId16"/>
    <p:sldId id="8438" r:id="rId17"/>
    <p:sldId id="286" r:id="rId18"/>
    <p:sldId id="285" r:id="rId19"/>
    <p:sldId id="8470" r:id="rId20"/>
    <p:sldId id="287" r:id="rId21"/>
    <p:sldId id="259" r:id="rId22"/>
    <p:sldId id="8508" r:id="rId23"/>
    <p:sldId id="8471" r:id="rId24"/>
    <p:sldId id="257" r:id="rId25"/>
    <p:sldId id="8535" r:id="rId26"/>
    <p:sldId id="8468" r:id="rId27"/>
    <p:sldId id="8510" r:id="rId28"/>
    <p:sldId id="8509" r:id="rId29"/>
    <p:sldId id="8511" r:id="rId30"/>
    <p:sldId id="8512" r:id="rId31"/>
    <p:sldId id="8513" r:id="rId32"/>
    <p:sldId id="8495" r:id="rId33"/>
    <p:sldId id="8494" r:id="rId34"/>
    <p:sldId id="8496" r:id="rId35"/>
    <p:sldId id="8515" r:id="rId36"/>
    <p:sldId id="8474" r:id="rId37"/>
    <p:sldId id="8514" r:id="rId38"/>
    <p:sldId id="8479" r:id="rId39"/>
    <p:sldId id="8517" r:id="rId40"/>
    <p:sldId id="8491" r:id="rId41"/>
    <p:sldId id="8530" r:id="rId42"/>
    <p:sldId id="8492" r:id="rId43"/>
    <p:sldId id="8525" r:id="rId44"/>
    <p:sldId id="8519" r:id="rId45"/>
    <p:sldId id="8520" r:id="rId46"/>
    <p:sldId id="8485" r:id="rId47"/>
    <p:sldId id="8518" r:id="rId48"/>
    <p:sldId id="8487" r:id="rId49"/>
    <p:sldId id="8490" r:id="rId50"/>
    <p:sldId id="8504" r:id="rId51"/>
    <p:sldId id="8522" r:id="rId52"/>
    <p:sldId id="8523" r:id="rId53"/>
    <p:sldId id="8477" r:id="rId54"/>
    <p:sldId id="8481" r:id="rId55"/>
    <p:sldId id="8526" r:id="rId56"/>
    <p:sldId id="8501" r:id="rId57"/>
    <p:sldId id="8502" r:id="rId58"/>
    <p:sldId id="8503" r:id="rId59"/>
    <p:sldId id="8527" r:id="rId60"/>
    <p:sldId id="8528" r:id="rId61"/>
    <p:sldId id="8532" r:id="rId62"/>
    <p:sldId id="8488" r:id="rId63"/>
    <p:sldId id="8389" r:id="rId64"/>
    <p:sldId id="8385" r:id="rId65"/>
    <p:sldId id="8390" r:id="rId66"/>
    <p:sldId id="839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1887"/>
  </p:normalViewPr>
  <p:slideViewPr>
    <p:cSldViewPr snapToGrid="0" snapToObjects="1">
      <p:cViewPr varScale="1">
        <p:scale>
          <a:sx n="98" d="100"/>
          <a:sy n="98" d="100"/>
        </p:scale>
        <p:origin x="1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a:t>
            </a:fld>
            <a:endParaRPr lang="en-US"/>
          </a:p>
        </p:txBody>
      </p:sp>
    </p:spTree>
    <p:extLst>
      <p:ext uri="{BB962C8B-B14F-4D97-AF65-F5344CB8AC3E}">
        <p14:creationId xmlns:p14="http://schemas.microsoft.com/office/powerpoint/2010/main" val="112712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13</a:t>
            </a:fld>
            <a:endParaRPr lang="en-US" dirty="0"/>
          </a:p>
        </p:txBody>
      </p:sp>
    </p:spTree>
    <p:extLst>
      <p:ext uri="{BB962C8B-B14F-4D97-AF65-F5344CB8AC3E}">
        <p14:creationId xmlns:p14="http://schemas.microsoft.com/office/powerpoint/2010/main" val="24951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14</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More Charts</a:t>
            </a:r>
            <a:r>
              <a:rPr lang="en-US" sz="1200" dirty="0"/>
              <a:t> - Expand Chart Coverage to new safety domains</a:t>
            </a:r>
          </a:p>
          <a:p>
            <a:r>
              <a:rPr lang="en-US" sz="1200" u="sng" dirty="0"/>
              <a:t>Qualification</a:t>
            </a:r>
            <a:r>
              <a:rPr lang="en-US" sz="1200" dirty="0"/>
              <a:t> – Create Qualification Guidelines </a:t>
            </a:r>
          </a:p>
          <a:p>
            <a:r>
              <a:rPr lang="en-US" sz="1200" u="sng" dirty="0"/>
              <a:t>Deployment</a:t>
            </a:r>
            <a:r>
              <a:rPr lang="en-US" sz="1200" dirty="0"/>
              <a:t> – Run Pilots with interested stakeholders</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16</a:t>
            </a:fld>
            <a:endParaRPr lang="en-US" dirty="0"/>
          </a:p>
        </p:txBody>
      </p:sp>
    </p:spTree>
    <p:extLst>
      <p:ext uri="{BB962C8B-B14F-4D97-AF65-F5344CB8AC3E}">
        <p14:creationId xmlns:p14="http://schemas.microsoft.com/office/powerpoint/2010/main" val="215925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17</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20</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21</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24</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25</a:t>
            </a:fld>
            <a:endParaRPr lang="en-US"/>
          </a:p>
        </p:txBody>
      </p:sp>
    </p:spTree>
    <p:extLst>
      <p:ext uri="{BB962C8B-B14F-4D97-AF65-F5344CB8AC3E}">
        <p14:creationId xmlns:p14="http://schemas.microsoft.com/office/powerpoint/2010/main" val="916480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26</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a:t>
            </a:fld>
            <a:endParaRPr lang="en-US"/>
          </a:p>
        </p:txBody>
      </p:sp>
    </p:spTree>
    <p:extLst>
      <p:ext uri="{BB962C8B-B14F-4D97-AF65-F5344CB8AC3E}">
        <p14:creationId xmlns:p14="http://schemas.microsoft.com/office/powerpoint/2010/main" val="223447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27</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31</a:t>
            </a:fld>
            <a:endParaRPr lang="en-US"/>
          </a:p>
        </p:txBody>
      </p:sp>
    </p:spTree>
    <p:extLst>
      <p:ext uri="{BB962C8B-B14F-4D97-AF65-F5344CB8AC3E}">
        <p14:creationId xmlns:p14="http://schemas.microsoft.com/office/powerpoint/2010/main" val="58087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35</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36</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37</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39</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40</a:t>
            </a:fld>
            <a:endParaRPr lang="en-US"/>
          </a:p>
        </p:txBody>
      </p:sp>
    </p:spTree>
    <p:extLst>
      <p:ext uri="{BB962C8B-B14F-4D97-AF65-F5344CB8AC3E}">
        <p14:creationId xmlns:p14="http://schemas.microsoft.com/office/powerpoint/2010/main" val="2956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1467517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42</a:t>
            </a:fld>
            <a:endParaRPr lang="en-US"/>
          </a:p>
        </p:txBody>
      </p:sp>
    </p:spTree>
    <p:extLst>
      <p:ext uri="{BB962C8B-B14F-4D97-AF65-F5344CB8AC3E}">
        <p14:creationId xmlns:p14="http://schemas.microsoft.com/office/powerpoint/2010/main" val="154071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a:t>
            </a:fld>
            <a:endParaRPr lang="en-US"/>
          </a:p>
        </p:txBody>
      </p:sp>
    </p:spTree>
    <p:extLst>
      <p:ext uri="{BB962C8B-B14F-4D97-AF65-F5344CB8AC3E}">
        <p14:creationId xmlns:p14="http://schemas.microsoft.com/office/powerpoint/2010/main" val="368805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55</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56</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57</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58</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7</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8</a:t>
            </a:fld>
            <a:endParaRPr lang="en-US"/>
          </a:p>
        </p:txBody>
      </p:sp>
    </p:spTree>
    <p:extLst>
      <p:ext uri="{BB962C8B-B14F-4D97-AF65-F5344CB8AC3E}">
        <p14:creationId xmlns:p14="http://schemas.microsoft.com/office/powerpoint/2010/main" val="208451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10</a:t>
            </a:fld>
            <a:endParaRPr lang="en-US" dirty="0"/>
          </a:p>
        </p:txBody>
      </p:sp>
    </p:spTree>
    <p:extLst>
      <p:ext uri="{BB962C8B-B14F-4D97-AF65-F5344CB8AC3E}">
        <p14:creationId xmlns:p14="http://schemas.microsoft.com/office/powerpoint/2010/main" val="3212155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8578E52-2E05-43DF-95E0-A6D5C9528DAA}" type="slidenum">
              <a:rPr lang="en-US" smtClean="0"/>
              <a:t>11</a:t>
            </a:fld>
            <a:endParaRPr lang="en-US"/>
          </a:p>
        </p:txBody>
      </p:sp>
    </p:spTree>
    <p:extLst>
      <p:ext uri="{BB962C8B-B14F-4D97-AF65-F5344CB8AC3E}">
        <p14:creationId xmlns:p14="http://schemas.microsoft.com/office/powerpoint/2010/main" val="408392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12</a:t>
            </a:fld>
            <a:endParaRPr lang="en-US" dirty="0"/>
          </a:p>
        </p:txBody>
      </p:sp>
    </p:spTree>
    <p:extLst>
      <p:ext uri="{BB962C8B-B14F-4D97-AF65-F5344CB8AC3E}">
        <p14:creationId xmlns:p14="http://schemas.microsoft.com/office/powerpoint/2010/main" val="28007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Key Compariso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rgbClr val="20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a:ln>
            <a:noFill/>
          </a:ln>
        </p:spPr>
        <p:txBody>
          <a:bodyPr anchor="ctr">
            <a:normAutofit/>
          </a:bodyPr>
          <a:lstStyle>
            <a:lvl1pPr algn="l">
              <a:lnSpc>
                <a:spcPct val="80000"/>
              </a:lnSpc>
              <a:defRPr sz="3200" b="1" i="0">
                <a:ln>
                  <a:noFill/>
                </a:ln>
                <a:solidFill>
                  <a:schemeClr val="bg1"/>
                </a:solidFill>
                <a:latin typeface="Trebuchet MS" panose="020B0703020202090204" pitchFamily="34" charset="0"/>
                <a:cs typeface="Trebuchet MS" panose="020B0703020202090204" pitchFamily="34" charset="0"/>
              </a:defRPr>
            </a:lvl1pPr>
          </a:lstStyle>
          <a:p>
            <a:pPr lvl="0"/>
            <a:r>
              <a:rPr lang="en-US" dirty="0"/>
              <a:t>Edit master text styles</a:t>
            </a:r>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a:stretch>
            <a:fillRect/>
          </a:stretch>
        </p:blipFill>
        <p:spPr>
          <a:xfrm>
            <a:off x="11765651" y="6408817"/>
            <a:ext cx="206592" cy="275456"/>
          </a:xfrm>
          <a:prstGeom prst="rect">
            <a:avLst/>
          </a:prstGeom>
        </p:spPr>
      </p:pic>
      <p:sp>
        <p:nvSpPr>
          <p:cNvPr id="10" name="Slide Number Placeholder 5">
            <a:extLst>
              <a:ext uri="{FF2B5EF4-FFF2-40B4-BE49-F238E27FC236}">
                <a16:creationId xmlns:a16="http://schemas.microsoft.com/office/drawing/2014/main" id="{311BB367-3720-D040-9568-E85258049C9E}"/>
              </a:ext>
            </a:extLst>
          </p:cNvPr>
          <p:cNvSpPr>
            <a:spLocks noGrp="1"/>
          </p:cNvSpPr>
          <p:nvPr>
            <p:ph type="sldNum" sz="quarter" idx="4"/>
          </p:nvPr>
        </p:nvSpPr>
        <p:spPr>
          <a:xfrm>
            <a:off x="6307014" y="6400799"/>
            <a:ext cx="745915"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dirty="0"/>
          </a:p>
        </p:txBody>
      </p:sp>
      <p:sp>
        <p:nvSpPr>
          <p:cNvPr id="13" name="Slide Number Placeholder 5">
            <a:extLst>
              <a:ext uri="{FF2B5EF4-FFF2-40B4-BE49-F238E27FC236}">
                <a16:creationId xmlns:a16="http://schemas.microsoft.com/office/drawing/2014/main" id="{333D9061-B4C8-E14D-8CCD-998F2E9D900D}"/>
              </a:ext>
            </a:extLst>
          </p:cNvPr>
          <p:cNvSpPr txBox="1">
            <a:spLocks/>
          </p:cNvSpPr>
          <p:nvPr userDrawn="1"/>
        </p:nvSpPr>
        <p:spPr>
          <a:xfrm>
            <a:off x="7803493"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latin typeface="Trebuchet MS" panose="020B0703020202090204" pitchFamily="34" charset="0"/>
              </a:rPr>
              <a:t>Confidential – Internal Use Only</a:t>
            </a:r>
          </a:p>
        </p:txBody>
      </p:sp>
      <p:sp>
        <p:nvSpPr>
          <p:cNvPr id="14" name="Content Placeholder 2">
            <a:extLst>
              <a:ext uri="{FF2B5EF4-FFF2-40B4-BE49-F238E27FC236}">
                <a16:creationId xmlns:a16="http://schemas.microsoft.com/office/drawing/2014/main" id="{889A7CD5-599F-5647-A261-6F4FC4C7C71D}"/>
              </a:ext>
            </a:extLst>
          </p:cNvPr>
          <p:cNvSpPr>
            <a:spLocks noGrp="1"/>
          </p:cNvSpPr>
          <p:nvPr>
            <p:ph sz="half" idx="10" hasCustomPrompt="1"/>
          </p:nvPr>
        </p:nvSpPr>
        <p:spPr>
          <a:xfrm>
            <a:off x="6531428" y="1189899"/>
            <a:ext cx="5141763" cy="4351338"/>
          </a:xfrm>
        </p:spPr>
        <p:txBody>
          <a:bodyPr anchor="ctr">
            <a:normAutofit/>
          </a:bodyPr>
          <a:lstStyle>
            <a:lvl1pPr algn="l">
              <a:lnSpc>
                <a:spcPct val="80000"/>
              </a:lnSpc>
              <a:defRPr sz="3200" b="0" i="0">
                <a:solidFill>
                  <a:schemeClr val="accent1"/>
                </a:solidFill>
                <a:latin typeface="Trebuchet MS" panose="020B0703020202090204" pitchFamily="34" charset="0"/>
                <a:cs typeface="Trebuchet MS" panose="020B0703020202090204" pitchFamily="34" charset="0"/>
              </a:defRPr>
            </a:lvl1pPr>
          </a:lstStyle>
          <a:p>
            <a:pPr lvl="0"/>
            <a:r>
              <a:rPr lang="en-US" dirty="0"/>
              <a:t>Edit master text styles</a:t>
            </a:r>
          </a:p>
        </p:txBody>
      </p:sp>
    </p:spTree>
    <p:extLst>
      <p:ext uri="{BB962C8B-B14F-4D97-AF65-F5344CB8AC3E}">
        <p14:creationId xmlns:p14="http://schemas.microsoft.com/office/powerpoint/2010/main" val="4249462259"/>
      </p:ext>
    </p:extLst>
  </p:cSld>
  <p:clrMapOvr>
    <a:masterClrMapping/>
  </p:clrMapOvr>
  <p:extLst>
    <p:ext uri="{DCECCB84-F9BA-43D5-87BE-67443E8EF086}">
      <p15:sldGuideLst xmlns:p15="http://schemas.microsoft.com/office/powerpoint/2012/main">
        <p15:guide id="1" pos="4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hyperlink" Target="http://www.safetygraphic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ecca-krouse.shinyapps.io/safetyGraphicsApp/" TargetMode="External"/><Relationship Id="rId5" Type="http://schemas.openxmlformats.org/officeDocument/2006/relationships/hyperlink" Target="https://github.com/SafetyGraphics/safetyGraphics" TargetMode="External"/><Relationship Id="rId4" Type="http://schemas.openxmlformats.org/officeDocument/2006/relationships/hyperlink" Target="https://cran.r-project.org/package=safetyGraphic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github.com/RhoInc/safety-explorer-suite"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hyperlink" Target="https://journals.sagepub.com/doi/abs/10.1177/216847901875484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hyperlink" Target="https://link.springer.com/content/pdf/10.1007/s43441-021-00319-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SafetyGraphics/SafetyGraphics.github.io/raw/master/guide/HepExplorerWorkflow_v1_2_1.pdf" TargetMode="External"/><Relationship Id="rId11" Type="http://schemas.openxmlformats.org/officeDocument/2006/relationships/image" Target="../media/image42.png"/><Relationship Id="rId5" Type="http://schemas.openxmlformats.org/officeDocument/2006/relationships/hyperlink" Target="https://github.com/SafetyGraphics/hep-explorer" TargetMode="External"/><Relationship Id="rId10" Type="http://schemas.openxmlformats.org/officeDocument/2006/relationships/image" Target="../media/image41.png"/><Relationship Id="rId4" Type="http://schemas.openxmlformats.org/officeDocument/2006/relationships/hyperlink" Target="https://safetygraphics.github.io/hep-explorer/test-page/example1/" TargetMode="External"/><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42.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2.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fetyGraphics/safetyGraphics/wiki/TechnicalFA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18" Type="http://schemas.openxmlformats.org/officeDocument/2006/relationships/image" Target="../media/image78.jpeg"/><Relationship Id="rId26" Type="http://schemas.openxmlformats.org/officeDocument/2006/relationships/image" Target="../media/image80.svg"/><Relationship Id="rId3" Type="http://schemas.openxmlformats.org/officeDocument/2006/relationships/image" Target="../media/image32.png"/><Relationship Id="rId21" Type="http://schemas.openxmlformats.org/officeDocument/2006/relationships/image" Target="../media/image61.png"/><Relationship Id="rId7" Type="http://schemas.openxmlformats.org/officeDocument/2006/relationships/image" Target="../media/image23.svg"/><Relationship Id="rId12" Type="http://schemas.openxmlformats.org/officeDocument/2006/relationships/image" Target="../media/image34.png"/><Relationship Id="rId17" Type="http://schemas.openxmlformats.org/officeDocument/2006/relationships/image" Target="../media/image77.svg"/><Relationship Id="rId25"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6.pn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3.png"/><Relationship Id="rId24" Type="http://schemas.openxmlformats.org/officeDocument/2006/relationships/image" Target="../media/image66.svg"/><Relationship Id="rId5" Type="http://schemas.openxmlformats.org/officeDocument/2006/relationships/image" Target="../media/image70.svg"/><Relationship Id="rId15" Type="http://schemas.openxmlformats.org/officeDocument/2006/relationships/image" Target="../media/image75.png"/><Relationship Id="rId23" Type="http://schemas.openxmlformats.org/officeDocument/2006/relationships/image" Target="../media/image65.png"/><Relationship Id="rId28" Type="http://schemas.openxmlformats.org/officeDocument/2006/relationships/image" Target="../media/image82.svg"/><Relationship Id="rId10" Type="http://schemas.openxmlformats.org/officeDocument/2006/relationships/image" Target="../media/image31.png"/><Relationship Id="rId19" Type="http://schemas.openxmlformats.org/officeDocument/2006/relationships/image" Target="../media/image59.png"/><Relationship Id="rId4" Type="http://schemas.openxmlformats.org/officeDocument/2006/relationships/image" Target="../media/image69.png"/><Relationship Id="rId9" Type="http://schemas.openxmlformats.org/officeDocument/2006/relationships/image" Target="../media/image30.png"/><Relationship Id="rId14" Type="http://schemas.openxmlformats.org/officeDocument/2006/relationships/image" Target="../media/image36.png"/><Relationship Id="rId22" Type="http://schemas.openxmlformats.org/officeDocument/2006/relationships/image" Target="../media/image62.svg"/><Relationship Id="rId27" Type="http://schemas.openxmlformats.org/officeDocument/2006/relationships/image" Target="../media/image8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ithub.com/SafetyGraphics/safetyGraphics/wiki/ChartConfiguration#chart-specificat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tiff"/><Relationship Id="rId18" Type="http://schemas.openxmlformats.org/officeDocument/2006/relationships/image" Target="../media/image18.tiff"/><Relationship Id="rId3" Type="http://schemas.openxmlformats.org/officeDocument/2006/relationships/image" Target="../media/image3.tiff"/><Relationship Id="rId7" Type="http://schemas.openxmlformats.org/officeDocument/2006/relationships/image" Target="../media/image7.tiff"/><Relationship Id="rId12" Type="http://schemas.openxmlformats.org/officeDocument/2006/relationships/image" Target="../media/image12.tiff"/><Relationship Id="rId17" Type="http://schemas.openxmlformats.org/officeDocument/2006/relationships/image" Target="../media/image17.tiff"/><Relationship Id="rId2" Type="http://schemas.openxmlformats.org/officeDocument/2006/relationships/notesSlide" Target="../notesSlides/notesSlide4.xml"/><Relationship Id="rId16"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tiff"/><Relationship Id="rId19" Type="http://schemas.openxmlformats.org/officeDocument/2006/relationships/hyperlink" Target="https://safetygraphics.github.io/" TargetMode="External"/><Relationship Id="rId4" Type="http://schemas.openxmlformats.org/officeDocument/2006/relationships/image" Target="../media/image4.tiff"/><Relationship Id="rId9" Type="http://schemas.openxmlformats.org/officeDocument/2006/relationships/image" Target="../media/image9.tiff"/><Relationship Id="rId14" Type="http://schemas.openxmlformats.org/officeDocument/2006/relationships/image" Target="../media/image14.tiff"/></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google.com/forms/d/e/1FAIpQLSd4wkSfaajuj3iaVHirqj8L05S3yH7GVGwopufWRMmjif4IDg/viewform?usp=sf_link"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SafetyGraphic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docs.google.com/forms/d/e/1FAIpQLSd4wkSfaajuj3iaVHirqj8L05S3yH7GVGwopufWRMmjif4IDg/viewform?usp=sf_li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6" y="1000893"/>
            <a:ext cx="7982979" cy="1325563"/>
          </a:xfrm>
        </p:spPr>
        <p:txBody>
          <a:bodyPr>
            <a:normAutofit fontScale="90000"/>
          </a:bodyPr>
          <a:lstStyle/>
          <a:p>
            <a:r>
              <a:rPr lang="en-US" sz="6000" dirty="0" err="1"/>
              <a:t>safetyGraphics</a:t>
            </a:r>
            <a:r>
              <a:rPr lang="en-US" sz="6000" dirty="0"/>
              <a:t> </a:t>
            </a:r>
            <a:br>
              <a:rPr lang="en-US" sz="6000" dirty="0"/>
            </a:br>
            <a:r>
              <a:rPr lang="en-US" sz="6000" dirty="0"/>
              <a:t>2021 R/Pharma Workshop</a:t>
            </a:r>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3"/>
          <a:stretch>
            <a:fillRect/>
          </a:stretch>
        </p:blipFill>
        <p:spPr>
          <a:xfrm>
            <a:off x="1035206" y="646047"/>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2211039"/>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4"/>
              </a:rPr>
              <a:t>CRAN</a:t>
            </a:r>
            <a:r>
              <a:rPr lang="en-US" sz="2400" dirty="0"/>
              <a:t> | </a:t>
            </a:r>
            <a:r>
              <a:rPr lang="en-US" sz="2400" dirty="0">
                <a:hlinkClick r:id="rId5"/>
              </a:rPr>
              <a:t>GitHub</a:t>
            </a:r>
            <a:r>
              <a:rPr lang="en-US" sz="2400" dirty="0"/>
              <a:t> | </a:t>
            </a:r>
            <a:r>
              <a:rPr lang="en-US" sz="2400" dirty="0">
                <a:hlinkClick r:id="rId6"/>
              </a:rPr>
              <a:t>Demo</a:t>
            </a:r>
            <a:endParaRPr lang="en-US" sz="2400" dirty="0"/>
          </a:p>
        </p:txBody>
      </p:sp>
      <p:sp>
        <p:nvSpPr>
          <p:cNvPr id="3" name="TextBox 2">
            <a:extLst>
              <a:ext uri="{FF2B5EF4-FFF2-40B4-BE49-F238E27FC236}">
                <a16:creationId xmlns:a16="http://schemas.microsoft.com/office/drawing/2014/main" id="{E540E593-A3FB-C744-BA8B-01399CEED387}"/>
              </a:ext>
            </a:extLst>
          </p:cNvPr>
          <p:cNvSpPr txBox="1"/>
          <p:nvPr/>
        </p:nvSpPr>
        <p:spPr>
          <a:xfrm>
            <a:off x="1884911" y="4435479"/>
            <a:ext cx="895828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dirty="0"/>
              <a:t>Workshop Logistics at: </a:t>
            </a:r>
            <a:r>
              <a:rPr lang="en-US" sz="3600" dirty="0">
                <a:hlinkClick r:id="rId7"/>
              </a:rPr>
              <a:t>www.safetygraphics.org</a:t>
            </a:r>
            <a:endParaRPr lang="en-US" sz="36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C2ADD-5859-AF42-9BF4-C2A2A8215B0F}"/>
              </a:ext>
            </a:extLst>
          </p:cNvPr>
          <p:cNvSpPr>
            <a:spLocks noGrp="1"/>
          </p:cNvSpPr>
          <p:nvPr>
            <p:ph type="sldNum" sz="quarter" idx="12"/>
          </p:nvPr>
        </p:nvSpPr>
        <p:spPr>
          <a:xfrm>
            <a:off x="1502062" y="6518749"/>
            <a:ext cx="2743200" cy="291492"/>
          </a:xfrm>
        </p:spPr>
        <p:txBody>
          <a:bodyPr/>
          <a:lstStyle/>
          <a:p>
            <a:fld id="{C4FD4C9A-A48D-894E-B229-7E62E29E9615}" type="slidenum">
              <a:rPr lang="en-US" smtClean="0"/>
              <a:t>10</a:t>
            </a:fld>
            <a:endParaRPr lang="en-US"/>
          </a:p>
        </p:txBody>
      </p:sp>
      <p:sp>
        <p:nvSpPr>
          <p:cNvPr id="5" name="Rectangle 4">
            <a:extLst>
              <a:ext uri="{FF2B5EF4-FFF2-40B4-BE49-F238E27FC236}">
                <a16:creationId xmlns:a16="http://schemas.microsoft.com/office/drawing/2014/main" id="{715CCDE9-CC2E-9143-B3FF-A985D773C18A}"/>
              </a:ext>
            </a:extLst>
          </p:cNvPr>
          <p:cNvSpPr/>
          <p:nvPr/>
        </p:nvSpPr>
        <p:spPr>
          <a:xfrm>
            <a:off x="151228" y="135802"/>
            <a:ext cx="11887200" cy="14630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Moving from Static to Interactive</a:t>
            </a:r>
          </a:p>
        </p:txBody>
      </p:sp>
      <p:sp>
        <p:nvSpPr>
          <p:cNvPr id="6" name="Rectangle 5">
            <a:extLst>
              <a:ext uri="{FF2B5EF4-FFF2-40B4-BE49-F238E27FC236}">
                <a16:creationId xmlns:a16="http://schemas.microsoft.com/office/drawing/2014/main" id="{CA226420-628A-E74B-BE82-96ACE80F8B32}"/>
              </a:ext>
            </a:extLst>
          </p:cNvPr>
          <p:cNvSpPr/>
          <p:nvPr/>
        </p:nvSpPr>
        <p:spPr>
          <a:xfrm>
            <a:off x="151228" y="1703100"/>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Establishing an Open-Source Working group</a:t>
            </a:r>
          </a:p>
        </p:txBody>
      </p:sp>
      <p:sp>
        <p:nvSpPr>
          <p:cNvPr id="7" name="Rectangle 6">
            <a:extLst>
              <a:ext uri="{FF2B5EF4-FFF2-40B4-BE49-F238E27FC236}">
                <a16:creationId xmlns:a16="http://schemas.microsoft.com/office/drawing/2014/main" id="{0E77081E-999A-F747-9056-5E4C7536AE36}"/>
              </a:ext>
            </a:extLst>
          </p:cNvPr>
          <p:cNvSpPr/>
          <p:nvPr/>
        </p:nvSpPr>
        <p:spPr>
          <a:xfrm>
            <a:off x="133122" y="32804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a Robust Technical Framework</a:t>
            </a:r>
          </a:p>
        </p:txBody>
      </p:sp>
      <p:sp>
        <p:nvSpPr>
          <p:cNvPr id="8" name="Rectangle 7">
            <a:extLst>
              <a:ext uri="{FF2B5EF4-FFF2-40B4-BE49-F238E27FC236}">
                <a16:creationId xmlns:a16="http://schemas.microsoft.com/office/drawing/2014/main" id="{092B13CE-BE5F-C24F-9726-254BC2CE38DD}"/>
              </a:ext>
            </a:extLst>
          </p:cNvPr>
          <p:cNvSpPr/>
          <p:nvPr/>
        </p:nvSpPr>
        <p:spPr>
          <a:xfrm>
            <a:off x="151229" y="51896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Production Workflows</a:t>
            </a:r>
          </a:p>
        </p:txBody>
      </p:sp>
      <p:sp>
        <p:nvSpPr>
          <p:cNvPr id="9" name="Rectangle 8">
            <a:extLst>
              <a:ext uri="{FF2B5EF4-FFF2-40B4-BE49-F238E27FC236}">
                <a16:creationId xmlns:a16="http://schemas.microsoft.com/office/drawing/2014/main" id="{EA4C1E08-0F50-A048-B362-55730831B94E}"/>
              </a:ext>
            </a:extLst>
          </p:cNvPr>
          <p:cNvSpPr/>
          <p:nvPr/>
        </p:nvSpPr>
        <p:spPr>
          <a:xfrm>
            <a:off x="151228" y="167386"/>
            <a:ext cx="3080658" cy="523220"/>
          </a:xfrm>
          <a:prstGeom prst="rect">
            <a:avLst/>
          </a:prstGeom>
        </p:spPr>
        <p:txBody>
          <a:bodyPr wrap="square">
            <a:spAutoFit/>
          </a:bodyPr>
          <a:lstStyle/>
          <a:p>
            <a:r>
              <a:rPr lang="en-US" sz="1400" dirty="0">
                <a:solidFill>
                  <a:srgbClr val="FFC000"/>
                </a:solidFill>
              </a:rPr>
              <a:t>Phase 0</a:t>
            </a:r>
          </a:p>
          <a:p>
            <a:r>
              <a:rPr lang="en-US" sz="1400" dirty="0">
                <a:solidFill>
                  <a:srgbClr val="FFC000"/>
                </a:solidFill>
              </a:rPr>
              <a:t>2012-2018 </a:t>
            </a:r>
          </a:p>
        </p:txBody>
      </p:sp>
      <p:sp>
        <p:nvSpPr>
          <p:cNvPr id="10" name="Rectangle 9">
            <a:extLst>
              <a:ext uri="{FF2B5EF4-FFF2-40B4-BE49-F238E27FC236}">
                <a16:creationId xmlns:a16="http://schemas.microsoft.com/office/drawing/2014/main" id="{632D2618-20D2-1142-951F-776F629FDEEC}"/>
              </a:ext>
            </a:extLst>
          </p:cNvPr>
          <p:cNvSpPr/>
          <p:nvPr/>
        </p:nvSpPr>
        <p:spPr>
          <a:xfrm>
            <a:off x="151228" y="1702372"/>
            <a:ext cx="1088571"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rgbClr val="FFC000"/>
                </a:solidFill>
              </a:rPr>
              <a:t>Phase 1</a:t>
            </a:r>
          </a:p>
          <a:p>
            <a:r>
              <a:rPr lang="en-US" sz="1400" dirty="0">
                <a:solidFill>
                  <a:srgbClr val="FFC000"/>
                </a:solidFill>
              </a:rPr>
              <a:t>2018-2019  </a:t>
            </a:r>
          </a:p>
        </p:txBody>
      </p:sp>
      <p:sp>
        <p:nvSpPr>
          <p:cNvPr id="11" name="Rectangle 10">
            <a:extLst>
              <a:ext uri="{FF2B5EF4-FFF2-40B4-BE49-F238E27FC236}">
                <a16:creationId xmlns:a16="http://schemas.microsoft.com/office/drawing/2014/main" id="{D3002659-E9C7-844D-B6FF-396900503A25}"/>
              </a:ext>
            </a:extLst>
          </p:cNvPr>
          <p:cNvSpPr/>
          <p:nvPr/>
        </p:nvSpPr>
        <p:spPr>
          <a:xfrm>
            <a:off x="151228" y="3310602"/>
            <a:ext cx="1088570" cy="523220"/>
          </a:xfrm>
          <a:prstGeom prst="rect">
            <a:avLst/>
          </a:prstGeom>
          <a:noFill/>
        </p:spPr>
        <p:txBody>
          <a:bodyPr wrap="square">
            <a:spAutoFit/>
          </a:bodyPr>
          <a:lstStyle/>
          <a:p>
            <a:r>
              <a:rPr lang="en-US" sz="1400" dirty="0">
                <a:solidFill>
                  <a:srgbClr val="FFC000"/>
                </a:solidFill>
              </a:rPr>
              <a:t>Phase 2 </a:t>
            </a:r>
          </a:p>
          <a:p>
            <a:r>
              <a:rPr lang="en-US" sz="1400" dirty="0">
                <a:solidFill>
                  <a:srgbClr val="FFC000"/>
                </a:solidFill>
              </a:rPr>
              <a:t>2019-2021 </a:t>
            </a:r>
          </a:p>
        </p:txBody>
      </p:sp>
      <p:sp>
        <p:nvSpPr>
          <p:cNvPr id="12" name="Rectangle 11">
            <a:extLst>
              <a:ext uri="{FF2B5EF4-FFF2-40B4-BE49-F238E27FC236}">
                <a16:creationId xmlns:a16="http://schemas.microsoft.com/office/drawing/2014/main" id="{727B6814-10B3-C243-AF57-CAEE545ED028}"/>
              </a:ext>
            </a:extLst>
          </p:cNvPr>
          <p:cNvSpPr/>
          <p:nvPr/>
        </p:nvSpPr>
        <p:spPr>
          <a:xfrm>
            <a:off x="151228" y="5189673"/>
            <a:ext cx="950358" cy="523220"/>
          </a:xfrm>
          <a:prstGeom prst="rect">
            <a:avLst/>
          </a:prstGeom>
        </p:spPr>
        <p:txBody>
          <a:bodyPr wrap="square">
            <a:spAutoFit/>
          </a:bodyPr>
          <a:lstStyle/>
          <a:p>
            <a:r>
              <a:rPr lang="en-US" sz="1400" dirty="0">
                <a:solidFill>
                  <a:srgbClr val="FFC000"/>
                </a:solidFill>
              </a:rPr>
              <a:t>Phase 3</a:t>
            </a:r>
          </a:p>
          <a:p>
            <a:r>
              <a:rPr lang="en-US" sz="1400" dirty="0">
                <a:solidFill>
                  <a:srgbClr val="FFC000"/>
                </a:solidFill>
              </a:rPr>
              <a:t>2021-??? </a:t>
            </a:r>
          </a:p>
        </p:txBody>
      </p:sp>
      <p:sp>
        <p:nvSpPr>
          <p:cNvPr id="13" name="Rectangle 12">
            <a:extLst>
              <a:ext uri="{FF2B5EF4-FFF2-40B4-BE49-F238E27FC236}">
                <a16:creationId xmlns:a16="http://schemas.microsoft.com/office/drawing/2014/main" id="{F524DFFB-4889-4446-ACD4-B6B52F399873}"/>
              </a:ext>
            </a:extLst>
          </p:cNvPr>
          <p:cNvSpPr/>
          <p:nvPr/>
        </p:nvSpPr>
        <p:spPr>
          <a:xfrm rot="5400000">
            <a:off x="9385671" y="3979501"/>
            <a:ext cx="4950336" cy="3960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Interactive Safety Graphics WG</a:t>
            </a:r>
          </a:p>
        </p:txBody>
      </p:sp>
      <p:cxnSp>
        <p:nvCxnSpPr>
          <p:cNvPr id="15" name="Straight Connector 14">
            <a:extLst>
              <a:ext uri="{FF2B5EF4-FFF2-40B4-BE49-F238E27FC236}">
                <a16:creationId xmlns:a16="http://schemas.microsoft.com/office/drawing/2014/main" id="{A626DD0A-3943-7146-A628-8059E116A811}"/>
              </a:ext>
            </a:extLst>
          </p:cNvPr>
          <p:cNvCxnSpPr>
            <a:cxnSpLocks/>
          </p:cNvCxnSpPr>
          <p:nvPr/>
        </p:nvCxnSpPr>
        <p:spPr>
          <a:xfrm>
            <a:off x="151228" y="4930904"/>
            <a:ext cx="11511572" cy="0"/>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35D1FE13-31BA-4140-9F1E-5A340497F136}"/>
              </a:ext>
            </a:extLst>
          </p:cNvPr>
          <p:cNvSpPr txBox="1"/>
          <p:nvPr/>
        </p:nvSpPr>
        <p:spPr>
          <a:xfrm>
            <a:off x="5369789" y="4767265"/>
            <a:ext cx="1450077" cy="369332"/>
          </a:xfrm>
          <a:prstGeom prst="rect">
            <a:avLst/>
          </a:prstGeom>
          <a:solidFill>
            <a:schemeClr val="bg1"/>
          </a:solidFill>
        </p:spPr>
        <p:txBody>
          <a:bodyPr wrap="none" rtlCol="0">
            <a:spAutoFit/>
          </a:bodyPr>
          <a:lstStyle/>
          <a:p>
            <a:r>
              <a:rPr lang="en-US" dirty="0">
                <a:solidFill>
                  <a:srgbClr val="FFC000"/>
                </a:solidFill>
              </a:rPr>
              <a:t>We are here</a:t>
            </a:r>
          </a:p>
        </p:txBody>
      </p:sp>
    </p:spTree>
    <p:extLst>
      <p:ext uri="{BB962C8B-B14F-4D97-AF65-F5344CB8AC3E}">
        <p14:creationId xmlns:p14="http://schemas.microsoft.com/office/powerpoint/2010/main" val="30252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EE3110-9D07-EE4E-BE77-1CBE21ADE9A0}"/>
              </a:ext>
            </a:extLst>
          </p:cNvPr>
          <p:cNvPicPr>
            <a:picLocks noChangeAspect="1"/>
          </p:cNvPicPr>
          <p:nvPr/>
        </p:nvPicPr>
        <p:blipFill>
          <a:blip r:embed="rId3"/>
          <a:stretch>
            <a:fillRect/>
          </a:stretch>
        </p:blipFill>
        <p:spPr>
          <a:xfrm>
            <a:off x="165634" y="3330616"/>
            <a:ext cx="3341628" cy="1954852"/>
          </a:xfrm>
          <a:prstGeom prst="rect">
            <a:avLst/>
          </a:prstGeom>
        </p:spPr>
      </p:pic>
      <p:pic>
        <p:nvPicPr>
          <p:cNvPr id="9" name="Picture 8">
            <a:extLst>
              <a:ext uri="{FF2B5EF4-FFF2-40B4-BE49-F238E27FC236}">
                <a16:creationId xmlns:a16="http://schemas.microsoft.com/office/drawing/2014/main" id="{96501B8B-2222-8647-9402-04E29C8A5B88}"/>
              </a:ext>
            </a:extLst>
          </p:cNvPr>
          <p:cNvPicPr>
            <a:picLocks noChangeAspect="1"/>
          </p:cNvPicPr>
          <p:nvPr/>
        </p:nvPicPr>
        <p:blipFill>
          <a:blip r:embed="rId4"/>
          <a:stretch>
            <a:fillRect/>
          </a:stretch>
        </p:blipFill>
        <p:spPr>
          <a:xfrm>
            <a:off x="219064" y="163200"/>
            <a:ext cx="3374714" cy="1985126"/>
          </a:xfrm>
          <a:prstGeom prst="rect">
            <a:avLst/>
          </a:prstGeom>
        </p:spPr>
      </p:pic>
      <p:pic>
        <p:nvPicPr>
          <p:cNvPr id="10" name="Picture 9">
            <a:extLst>
              <a:ext uri="{FF2B5EF4-FFF2-40B4-BE49-F238E27FC236}">
                <a16:creationId xmlns:a16="http://schemas.microsoft.com/office/drawing/2014/main" id="{B25EFD9B-A4C1-DC42-9DE1-0D50E864D4C7}"/>
              </a:ext>
            </a:extLst>
          </p:cNvPr>
          <p:cNvPicPr>
            <a:picLocks noChangeAspect="1"/>
          </p:cNvPicPr>
          <p:nvPr/>
        </p:nvPicPr>
        <p:blipFill>
          <a:blip r:embed="rId5"/>
          <a:stretch>
            <a:fillRect/>
          </a:stretch>
        </p:blipFill>
        <p:spPr>
          <a:xfrm>
            <a:off x="1817852" y="841279"/>
            <a:ext cx="3358171" cy="1952040"/>
          </a:xfrm>
          <a:prstGeom prst="rect">
            <a:avLst/>
          </a:prstGeom>
        </p:spPr>
      </p:pic>
      <p:pic>
        <p:nvPicPr>
          <p:cNvPr id="11" name="Picture 10">
            <a:extLst>
              <a:ext uri="{FF2B5EF4-FFF2-40B4-BE49-F238E27FC236}">
                <a16:creationId xmlns:a16="http://schemas.microsoft.com/office/drawing/2014/main" id="{7D558B5E-35A5-1D43-BED6-3A1E4AFFAB07}"/>
              </a:ext>
            </a:extLst>
          </p:cNvPr>
          <p:cNvPicPr>
            <a:picLocks noChangeAspect="1"/>
          </p:cNvPicPr>
          <p:nvPr/>
        </p:nvPicPr>
        <p:blipFill>
          <a:blip r:embed="rId6"/>
          <a:stretch>
            <a:fillRect/>
          </a:stretch>
        </p:blipFill>
        <p:spPr>
          <a:xfrm>
            <a:off x="3037199" y="1293226"/>
            <a:ext cx="3358171" cy="1952040"/>
          </a:xfrm>
          <a:prstGeom prst="rect">
            <a:avLst/>
          </a:prstGeom>
        </p:spPr>
      </p:pic>
      <p:pic>
        <p:nvPicPr>
          <p:cNvPr id="12" name="Picture 11">
            <a:extLst>
              <a:ext uri="{FF2B5EF4-FFF2-40B4-BE49-F238E27FC236}">
                <a16:creationId xmlns:a16="http://schemas.microsoft.com/office/drawing/2014/main" id="{64B25908-1281-F349-BDAB-83AFE583C6C7}"/>
              </a:ext>
            </a:extLst>
          </p:cNvPr>
          <p:cNvPicPr>
            <a:picLocks noChangeAspect="1"/>
          </p:cNvPicPr>
          <p:nvPr/>
        </p:nvPicPr>
        <p:blipFill>
          <a:blip r:embed="rId7"/>
          <a:stretch>
            <a:fillRect/>
          </a:stretch>
        </p:blipFill>
        <p:spPr>
          <a:xfrm>
            <a:off x="4350187" y="1695763"/>
            <a:ext cx="3308543" cy="1918955"/>
          </a:xfrm>
          <a:prstGeom prst="rect">
            <a:avLst/>
          </a:prstGeom>
        </p:spPr>
      </p:pic>
      <p:pic>
        <p:nvPicPr>
          <p:cNvPr id="14" name="Picture 13">
            <a:extLst>
              <a:ext uri="{FF2B5EF4-FFF2-40B4-BE49-F238E27FC236}">
                <a16:creationId xmlns:a16="http://schemas.microsoft.com/office/drawing/2014/main" id="{35A9816E-1EA2-084C-9A8A-785BB60ADAF6}"/>
              </a:ext>
            </a:extLst>
          </p:cNvPr>
          <p:cNvPicPr>
            <a:picLocks noChangeAspect="1"/>
          </p:cNvPicPr>
          <p:nvPr/>
        </p:nvPicPr>
        <p:blipFill>
          <a:blip r:embed="rId8"/>
          <a:stretch>
            <a:fillRect/>
          </a:stretch>
        </p:blipFill>
        <p:spPr>
          <a:xfrm>
            <a:off x="1752916" y="3820987"/>
            <a:ext cx="3325086" cy="1952041"/>
          </a:xfrm>
          <a:prstGeom prst="rect">
            <a:avLst/>
          </a:prstGeom>
        </p:spPr>
      </p:pic>
      <p:pic>
        <p:nvPicPr>
          <p:cNvPr id="15" name="Picture 14">
            <a:extLst>
              <a:ext uri="{FF2B5EF4-FFF2-40B4-BE49-F238E27FC236}">
                <a16:creationId xmlns:a16="http://schemas.microsoft.com/office/drawing/2014/main" id="{345A8745-87DC-1D48-8276-753D3F445AFE}"/>
              </a:ext>
            </a:extLst>
          </p:cNvPr>
          <p:cNvPicPr>
            <a:picLocks noChangeAspect="1"/>
          </p:cNvPicPr>
          <p:nvPr/>
        </p:nvPicPr>
        <p:blipFill>
          <a:blip r:embed="rId9"/>
          <a:stretch>
            <a:fillRect/>
          </a:stretch>
        </p:blipFill>
        <p:spPr>
          <a:xfrm>
            <a:off x="3037199" y="4160265"/>
            <a:ext cx="3341628" cy="1935497"/>
          </a:xfrm>
          <a:prstGeom prst="rect">
            <a:avLst/>
          </a:prstGeom>
        </p:spPr>
      </p:pic>
      <p:pic>
        <p:nvPicPr>
          <p:cNvPr id="16" name="Picture 15">
            <a:extLst>
              <a:ext uri="{FF2B5EF4-FFF2-40B4-BE49-F238E27FC236}">
                <a16:creationId xmlns:a16="http://schemas.microsoft.com/office/drawing/2014/main" id="{7B664262-5C08-434E-9EA2-E8F9BAF0C52F}"/>
              </a:ext>
            </a:extLst>
          </p:cNvPr>
          <p:cNvPicPr>
            <a:picLocks noChangeAspect="1"/>
          </p:cNvPicPr>
          <p:nvPr/>
        </p:nvPicPr>
        <p:blipFill>
          <a:blip r:embed="rId10"/>
          <a:stretch>
            <a:fillRect/>
          </a:stretch>
        </p:blipFill>
        <p:spPr>
          <a:xfrm>
            <a:off x="4333645" y="4631088"/>
            <a:ext cx="3308543" cy="1918955"/>
          </a:xfrm>
          <a:prstGeom prst="rect">
            <a:avLst/>
          </a:prstGeom>
        </p:spPr>
      </p:pic>
      <p:pic>
        <p:nvPicPr>
          <p:cNvPr id="6" name="Picture 5">
            <a:extLst>
              <a:ext uri="{FF2B5EF4-FFF2-40B4-BE49-F238E27FC236}">
                <a16:creationId xmlns:a16="http://schemas.microsoft.com/office/drawing/2014/main" id="{CA19E4DF-4187-2643-AD20-CF5B72F79572}"/>
              </a:ext>
            </a:extLst>
          </p:cNvPr>
          <p:cNvPicPr>
            <a:picLocks noChangeAspect="1"/>
          </p:cNvPicPr>
          <p:nvPr/>
        </p:nvPicPr>
        <p:blipFill>
          <a:blip r:embed="rId11"/>
          <a:stretch>
            <a:fillRect/>
          </a:stretch>
        </p:blipFill>
        <p:spPr>
          <a:xfrm>
            <a:off x="7841813" y="322351"/>
            <a:ext cx="4002060" cy="5199684"/>
          </a:xfrm>
          <a:prstGeom prst="rect">
            <a:avLst/>
          </a:prstGeom>
          <a:ln w="38100">
            <a:solidFill>
              <a:srgbClr val="203661"/>
            </a:solidFill>
          </a:ln>
        </p:spPr>
      </p:pic>
      <p:sp>
        <p:nvSpPr>
          <p:cNvPr id="7" name="Rectangle 6">
            <a:extLst>
              <a:ext uri="{FF2B5EF4-FFF2-40B4-BE49-F238E27FC236}">
                <a16:creationId xmlns:a16="http://schemas.microsoft.com/office/drawing/2014/main" id="{A144C1EC-F5CE-6B4F-A51D-4107B5015025}"/>
              </a:ext>
            </a:extLst>
          </p:cNvPr>
          <p:cNvSpPr/>
          <p:nvPr/>
        </p:nvSpPr>
        <p:spPr>
          <a:xfrm>
            <a:off x="7841813" y="5572408"/>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12"/>
              </a:rPr>
              <a:t>Paper</a:t>
            </a:r>
            <a:r>
              <a:rPr lang="en-US" sz="1400" dirty="0"/>
              <a:t> - </a:t>
            </a:r>
            <a:r>
              <a:rPr lang="en-US" sz="1400" dirty="0">
                <a:hlinkClick r:id="rId13"/>
              </a:rPr>
              <a:t>Repo</a:t>
            </a:r>
            <a:endParaRPr lang="en-US" sz="1400" dirty="0"/>
          </a:p>
        </p:txBody>
      </p:sp>
    </p:spTree>
    <p:extLst>
      <p:ext uri="{BB962C8B-B14F-4D97-AF65-F5344CB8AC3E}">
        <p14:creationId xmlns:p14="http://schemas.microsoft.com/office/powerpoint/2010/main" val="198378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8F5DBD-647A-FC4A-9AED-B9BA9465C46C}"/>
              </a:ext>
            </a:extLst>
          </p:cNvPr>
          <p:cNvSpPr>
            <a:spLocks noGrp="1"/>
          </p:cNvSpPr>
          <p:nvPr>
            <p:ph type="sldNum" sz="quarter" idx="12"/>
          </p:nvPr>
        </p:nvSpPr>
        <p:spPr/>
        <p:txBody>
          <a:bodyPr/>
          <a:lstStyle/>
          <a:p>
            <a:fld id="{C4FD4C9A-A48D-894E-B229-7E62E29E9615}" type="slidenum">
              <a:rPr lang="en-US" smtClean="0"/>
              <a:t>12</a:t>
            </a:fld>
            <a:endParaRPr lang="en-US"/>
          </a:p>
        </p:txBody>
      </p:sp>
      <p:pic>
        <p:nvPicPr>
          <p:cNvPr id="7" name="Picture 6">
            <a:extLst>
              <a:ext uri="{FF2B5EF4-FFF2-40B4-BE49-F238E27FC236}">
                <a16:creationId xmlns:a16="http://schemas.microsoft.com/office/drawing/2014/main" id="{2BEEC9FD-14B8-8448-9B58-6E91D76B38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1015" y="394309"/>
            <a:ext cx="6832011" cy="5649304"/>
          </a:xfrm>
          <a:prstGeom prst="rect">
            <a:avLst/>
          </a:prstGeom>
        </p:spPr>
      </p:pic>
      <p:sp>
        <p:nvSpPr>
          <p:cNvPr id="8" name="Rectangle 7">
            <a:extLst>
              <a:ext uri="{FF2B5EF4-FFF2-40B4-BE49-F238E27FC236}">
                <a16:creationId xmlns:a16="http://schemas.microsoft.com/office/drawing/2014/main" id="{FDDFA009-6DA5-3840-AC6B-E8292A52F988}"/>
              </a:ext>
            </a:extLst>
          </p:cNvPr>
          <p:cNvSpPr/>
          <p:nvPr/>
        </p:nvSpPr>
        <p:spPr>
          <a:xfrm>
            <a:off x="8103752" y="6169071"/>
            <a:ext cx="3526863" cy="523220"/>
          </a:xfrm>
          <a:prstGeom prst="rect">
            <a:avLst/>
          </a:prstGeom>
          <a:solidFill>
            <a:schemeClr val="bg1"/>
          </a:solidFill>
          <a:ln w="19050">
            <a:solidFill>
              <a:srgbClr val="FFC000"/>
            </a:solidFill>
          </a:ln>
        </p:spPr>
        <p:txBody>
          <a:bodyPr wrap="none">
            <a:spAutoFit/>
          </a:bodyPr>
          <a:lstStyle/>
          <a:p>
            <a:r>
              <a:rPr lang="en-US" sz="1400" dirty="0"/>
              <a:t>Hepatic Safety Explorer</a:t>
            </a:r>
          </a:p>
          <a:p>
            <a:r>
              <a:rPr lang="en-US" sz="1400" dirty="0">
                <a:hlinkClick r:id="rId4"/>
              </a:rPr>
              <a:t>Demo</a:t>
            </a:r>
            <a:r>
              <a:rPr lang="en-US" sz="1400" dirty="0"/>
              <a:t> – </a:t>
            </a:r>
            <a:r>
              <a:rPr lang="en-US" sz="1400" dirty="0">
                <a:hlinkClick r:id="rId5"/>
              </a:rPr>
              <a:t>Repo</a:t>
            </a:r>
            <a:r>
              <a:rPr lang="en-US" sz="1400" dirty="0"/>
              <a:t> – </a:t>
            </a:r>
            <a:r>
              <a:rPr lang="en-US" sz="1400" dirty="0">
                <a:hlinkClick r:id="rId6"/>
              </a:rPr>
              <a:t>Clinical Workflow</a:t>
            </a:r>
            <a:r>
              <a:rPr lang="en-US" sz="1400" dirty="0"/>
              <a:t> – </a:t>
            </a:r>
            <a:r>
              <a:rPr lang="en-US" sz="1400" dirty="0">
                <a:hlinkClick r:id="rId7"/>
              </a:rPr>
              <a:t>Paper</a:t>
            </a:r>
            <a:endParaRPr lang="en-US" sz="1400" dirty="0"/>
          </a:p>
        </p:txBody>
      </p:sp>
      <p:pic>
        <p:nvPicPr>
          <p:cNvPr id="6" name="Picture 5">
            <a:extLst>
              <a:ext uri="{FF2B5EF4-FFF2-40B4-BE49-F238E27FC236}">
                <a16:creationId xmlns:a16="http://schemas.microsoft.com/office/drawing/2014/main" id="{4CA3008F-F652-6A4E-BD7A-BBF868ADF9D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654778" y="742818"/>
            <a:ext cx="4023360" cy="2476143"/>
          </a:xfrm>
          <a:prstGeom prst="rect">
            <a:avLst/>
          </a:prstGeom>
          <a:ln>
            <a:solidFill>
              <a:schemeClr val="tx1"/>
            </a:solidFill>
          </a:ln>
        </p:spPr>
      </p:pic>
      <p:pic>
        <p:nvPicPr>
          <p:cNvPr id="10" name="Picture 9">
            <a:extLst>
              <a:ext uri="{FF2B5EF4-FFF2-40B4-BE49-F238E27FC236}">
                <a16:creationId xmlns:a16="http://schemas.microsoft.com/office/drawing/2014/main" id="{89FD40D2-919A-ED4F-9474-6E1CFFF3CD7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54778" y="3226240"/>
            <a:ext cx="2011680" cy="2611959"/>
          </a:xfrm>
          <a:prstGeom prst="rect">
            <a:avLst/>
          </a:prstGeom>
          <a:ln>
            <a:solidFill>
              <a:schemeClr val="tx1"/>
            </a:solidFill>
          </a:ln>
        </p:spPr>
      </p:pic>
      <p:pic>
        <p:nvPicPr>
          <p:cNvPr id="11" name="Picture 10">
            <a:extLst>
              <a:ext uri="{FF2B5EF4-FFF2-40B4-BE49-F238E27FC236}">
                <a16:creationId xmlns:a16="http://schemas.microsoft.com/office/drawing/2014/main" id="{29D9D1CF-DD79-CC41-8BE0-35B0C5F36D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66459" y="3224501"/>
            <a:ext cx="2011680" cy="2613698"/>
          </a:xfrm>
          <a:prstGeom prst="rect">
            <a:avLst/>
          </a:prstGeom>
          <a:ln>
            <a:solidFill>
              <a:schemeClr val="tx1"/>
            </a:solidFill>
          </a:ln>
        </p:spPr>
      </p:pic>
      <p:pic>
        <p:nvPicPr>
          <p:cNvPr id="2" name="Picture 1">
            <a:extLst>
              <a:ext uri="{FF2B5EF4-FFF2-40B4-BE49-F238E27FC236}">
                <a16:creationId xmlns:a16="http://schemas.microsoft.com/office/drawing/2014/main" id="{0FADBC90-AFEE-7248-A928-2A196E30D28A}"/>
              </a:ext>
            </a:extLst>
          </p:cNvPr>
          <p:cNvPicPr>
            <a:picLocks noChangeAspect="1"/>
          </p:cNvPicPr>
          <p:nvPr/>
        </p:nvPicPr>
        <p:blipFill>
          <a:blip r:embed="rId11"/>
          <a:stretch>
            <a:fillRect/>
          </a:stretch>
        </p:blipFill>
        <p:spPr>
          <a:xfrm>
            <a:off x="7546580" y="383432"/>
            <a:ext cx="4239756" cy="5660181"/>
          </a:xfrm>
          <a:prstGeom prst="rect">
            <a:avLst/>
          </a:prstGeom>
          <a:ln w="28575">
            <a:solidFill>
              <a:schemeClr val="accent1"/>
            </a:solidFill>
          </a:ln>
        </p:spPr>
      </p:pic>
    </p:spTree>
    <p:extLst>
      <p:ext uri="{BB962C8B-B14F-4D97-AF65-F5344CB8AC3E}">
        <p14:creationId xmlns:p14="http://schemas.microsoft.com/office/powerpoint/2010/main" val="25920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8B94B4E-9DDE-1744-B863-9E8D53675689}"/>
              </a:ext>
            </a:extLst>
          </p:cNvPr>
          <p:cNvSpPr>
            <a:spLocks noGrp="1"/>
          </p:cNvSpPr>
          <p:nvPr>
            <p:ph sz="half" idx="1"/>
          </p:nvPr>
        </p:nvSpPr>
        <p:spPr>
          <a:xfrm>
            <a:off x="182440" y="1202275"/>
            <a:ext cx="5763065" cy="4351338"/>
          </a:xfrm>
        </p:spPr>
        <p:txBody>
          <a:bodyPr/>
          <a:lstStyle/>
          <a:p>
            <a:pPr marL="457200" indent="-457200">
              <a:buFontTx/>
              <a:buChar char="-"/>
            </a:pPr>
            <a:r>
              <a:rPr lang="en-US" b="0" dirty="0"/>
              <a:t>Use R For Data Load/Config</a:t>
            </a:r>
          </a:p>
          <a:p>
            <a:pPr marL="457200" indent="-457200">
              <a:buFontTx/>
              <a:buChar char="-"/>
            </a:pPr>
            <a:r>
              <a:rPr lang="en-US" b="0" dirty="0"/>
              <a:t>Shared Data and Settings</a:t>
            </a:r>
          </a:p>
          <a:p>
            <a:pPr marL="457200" indent="-457200">
              <a:buFontTx/>
              <a:buChar char="-"/>
            </a:pPr>
            <a:r>
              <a:rPr lang="en-US" b="0" dirty="0"/>
              <a:t>Flexible data standards</a:t>
            </a:r>
          </a:p>
          <a:p>
            <a:pPr marL="457200" indent="-457200">
              <a:buFontTx/>
              <a:buChar char="-"/>
            </a:pPr>
            <a:r>
              <a:rPr lang="en-US" b="0" dirty="0"/>
              <a:t>Modular Shiny Framework</a:t>
            </a:r>
          </a:p>
          <a:p>
            <a:pPr marL="457200" indent="-457200">
              <a:buFontTx/>
              <a:buChar char="-"/>
            </a:pPr>
            <a:r>
              <a:rPr lang="en-US" b="0" dirty="0"/>
              <a:t>Exported HTML Reports</a:t>
            </a:r>
          </a:p>
        </p:txBody>
      </p:sp>
      <p:sp>
        <p:nvSpPr>
          <p:cNvPr id="3" name="Slide Number Placeholder 2">
            <a:extLst>
              <a:ext uri="{FF2B5EF4-FFF2-40B4-BE49-F238E27FC236}">
                <a16:creationId xmlns:a16="http://schemas.microsoft.com/office/drawing/2014/main" id="{D4625880-6496-C748-8F70-250A375FA147}"/>
              </a:ext>
            </a:extLst>
          </p:cNvPr>
          <p:cNvSpPr>
            <a:spLocks noGrp="1"/>
          </p:cNvSpPr>
          <p:nvPr>
            <p:ph type="sldNum" sz="quarter" idx="4"/>
          </p:nvPr>
        </p:nvSpPr>
        <p:spPr/>
        <p:txBody>
          <a:bodyPr/>
          <a:lstStyle/>
          <a:p>
            <a:fld id="{4BEAA09E-D67E-864E-8466-C38E88600C4F}" type="slidenum">
              <a:rPr lang="en-US" smtClean="0"/>
              <a:pPr/>
              <a:t>13</a:t>
            </a:fld>
            <a:endParaRPr lang="en-US" dirty="0"/>
          </a:p>
        </p:txBody>
      </p:sp>
      <p:sp>
        <p:nvSpPr>
          <p:cNvPr id="6" name="Content Placeholder 5">
            <a:extLst>
              <a:ext uri="{FF2B5EF4-FFF2-40B4-BE49-F238E27FC236}">
                <a16:creationId xmlns:a16="http://schemas.microsoft.com/office/drawing/2014/main" id="{3640208D-D945-874A-9922-0549381601EC}"/>
              </a:ext>
            </a:extLst>
          </p:cNvPr>
          <p:cNvSpPr>
            <a:spLocks noGrp="1"/>
          </p:cNvSpPr>
          <p:nvPr>
            <p:ph sz="half" idx="10"/>
          </p:nvPr>
        </p:nvSpPr>
        <p:spPr>
          <a:xfrm>
            <a:off x="6385560" y="975359"/>
            <a:ext cx="5806440" cy="4351338"/>
          </a:xfrm>
        </p:spPr>
        <p:txBody>
          <a:bodyPr/>
          <a:lstStyle/>
          <a:p>
            <a:endParaRPr lang="en-US" b="1" u="sng" dirty="0"/>
          </a:p>
          <a:p>
            <a:pPr>
              <a:buFontTx/>
              <a:buChar char="-"/>
            </a:pPr>
            <a:r>
              <a:rPr lang="en-US" dirty="0"/>
              <a:t> Lab Data only</a:t>
            </a:r>
          </a:p>
          <a:p>
            <a:pPr>
              <a:buFontTx/>
              <a:buChar char="-"/>
            </a:pPr>
            <a:r>
              <a:rPr lang="en-US" dirty="0"/>
              <a:t> HTML Widgets only</a:t>
            </a:r>
          </a:p>
          <a:p>
            <a:pPr>
              <a:buFontTx/>
              <a:buChar char="-"/>
            </a:pPr>
            <a:r>
              <a:rPr lang="en-US" dirty="0"/>
              <a:t> Adding New Charts</a:t>
            </a:r>
          </a:p>
          <a:p>
            <a:pPr>
              <a:buFontTx/>
              <a:buChar char="-"/>
            </a:pPr>
            <a:r>
              <a:rPr lang="en-US" dirty="0"/>
              <a:t> Testing in Shiny</a:t>
            </a:r>
          </a:p>
          <a:p>
            <a:pPr marL="0" indent="0">
              <a:buNone/>
            </a:pPr>
            <a:r>
              <a:rPr lang="en-US" dirty="0"/>
              <a:t>- Saving Customizations </a:t>
            </a:r>
          </a:p>
        </p:txBody>
      </p:sp>
      <p:sp>
        <p:nvSpPr>
          <p:cNvPr id="7" name="Title 1">
            <a:extLst>
              <a:ext uri="{FF2B5EF4-FFF2-40B4-BE49-F238E27FC236}">
                <a16:creationId xmlns:a16="http://schemas.microsoft.com/office/drawing/2014/main" id="{532C280C-505A-E946-AA93-4A2C73868737}"/>
              </a:ext>
            </a:extLst>
          </p:cNvPr>
          <p:cNvSpPr txBox="1">
            <a:spLocks/>
          </p:cNvSpPr>
          <p:nvPr/>
        </p:nvSpPr>
        <p:spPr>
          <a:xfrm>
            <a:off x="0" y="0"/>
            <a:ext cx="12192000" cy="975359"/>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4800" dirty="0"/>
              <a:t>{</a:t>
            </a:r>
            <a:r>
              <a:rPr lang="en-US" sz="4800" dirty="0" err="1"/>
              <a:t>safetyGraphics</a:t>
            </a:r>
            <a:r>
              <a:rPr lang="en-US" sz="4800" dirty="0"/>
              <a:t>} v1.0 - Lessons Learned</a:t>
            </a:r>
          </a:p>
        </p:txBody>
      </p:sp>
      <p:cxnSp>
        <p:nvCxnSpPr>
          <p:cNvPr id="4" name="Straight Connector 3">
            <a:extLst>
              <a:ext uri="{FF2B5EF4-FFF2-40B4-BE49-F238E27FC236}">
                <a16:creationId xmlns:a16="http://schemas.microsoft.com/office/drawing/2014/main" id="{BC6A6F7A-3264-5D49-B003-034DBCE97136}"/>
              </a:ext>
            </a:extLst>
          </p:cNvPr>
          <p:cNvCxnSpPr/>
          <p:nvPr/>
        </p:nvCxnSpPr>
        <p:spPr>
          <a:xfrm>
            <a:off x="0" y="975359"/>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85E75BC-223B-E747-A78A-C446C6E8DA64}"/>
              </a:ext>
            </a:extLst>
          </p:cNvPr>
          <p:cNvSpPr/>
          <p:nvPr/>
        </p:nvSpPr>
        <p:spPr>
          <a:xfrm>
            <a:off x="378655" y="1304387"/>
            <a:ext cx="2971967" cy="646331"/>
          </a:xfrm>
          <a:prstGeom prst="rect">
            <a:avLst/>
          </a:prstGeom>
        </p:spPr>
        <p:txBody>
          <a:bodyPr wrap="none">
            <a:spAutoFit/>
          </a:bodyPr>
          <a:lstStyle/>
          <a:p>
            <a:r>
              <a:rPr lang="en-US" sz="3600" u="sng" dirty="0">
                <a:solidFill>
                  <a:schemeClr val="bg1"/>
                </a:solidFill>
              </a:rPr>
              <a:t>What Worked</a:t>
            </a:r>
          </a:p>
        </p:txBody>
      </p:sp>
      <p:sp>
        <p:nvSpPr>
          <p:cNvPr id="9" name="Rectangle 8">
            <a:extLst>
              <a:ext uri="{FF2B5EF4-FFF2-40B4-BE49-F238E27FC236}">
                <a16:creationId xmlns:a16="http://schemas.microsoft.com/office/drawing/2014/main" id="{E5E5CEDC-2B45-0D4D-863C-60D2966725D8}"/>
              </a:ext>
            </a:extLst>
          </p:cNvPr>
          <p:cNvSpPr/>
          <p:nvPr/>
        </p:nvSpPr>
        <p:spPr>
          <a:xfrm>
            <a:off x="6385560" y="1304387"/>
            <a:ext cx="3647152" cy="646331"/>
          </a:xfrm>
          <a:prstGeom prst="rect">
            <a:avLst/>
          </a:prstGeom>
        </p:spPr>
        <p:txBody>
          <a:bodyPr wrap="none">
            <a:spAutoFit/>
          </a:bodyPr>
          <a:lstStyle/>
          <a:p>
            <a:r>
              <a:rPr lang="en-US" sz="3600" u="sng" dirty="0"/>
              <a:t>Updates Needed</a:t>
            </a:r>
          </a:p>
        </p:txBody>
      </p:sp>
      <p:sp>
        <p:nvSpPr>
          <p:cNvPr id="2" name="Rectangle 1">
            <a:extLst>
              <a:ext uri="{FF2B5EF4-FFF2-40B4-BE49-F238E27FC236}">
                <a16:creationId xmlns:a16="http://schemas.microsoft.com/office/drawing/2014/main" id="{C60EF4D8-E5B0-E948-AA70-866F52197D8F}"/>
              </a:ext>
            </a:extLst>
          </p:cNvPr>
          <p:cNvSpPr/>
          <p:nvPr/>
        </p:nvSpPr>
        <p:spPr>
          <a:xfrm>
            <a:off x="6701425" y="6302056"/>
            <a:ext cx="5373665"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19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ar chart outline">
            <a:extLst>
              <a:ext uri="{FF2B5EF4-FFF2-40B4-BE49-F238E27FC236}">
                <a16:creationId xmlns:a16="http://schemas.microsoft.com/office/drawing/2014/main" id="{7BF771D1-5E54-E34F-AFA1-D6F88B377B52}"/>
              </a:ext>
            </a:extLst>
          </p:cNvPr>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846" y="3002914"/>
            <a:ext cx="640080" cy="640080"/>
          </a:xfrm>
        </p:spPr>
      </p:pic>
      <p:sp>
        <p:nvSpPr>
          <p:cNvPr id="4" name="Slide Number Placeholder 3">
            <a:extLst>
              <a:ext uri="{FF2B5EF4-FFF2-40B4-BE49-F238E27FC236}">
                <a16:creationId xmlns:a16="http://schemas.microsoft.com/office/drawing/2014/main" id="{66D33015-3EE5-824A-83E4-5D1F051B51E3}"/>
              </a:ext>
            </a:extLst>
          </p:cNvPr>
          <p:cNvSpPr>
            <a:spLocks noGrp="1"/>
          </p:cNvSpPr>
          <p:nvPr>
            <p:ph type="sldNum" sz="quarter" idx="12"/>
          </p:nvPr>
        </p:nvSpPr>
        <p:spPr/>
        <p:txBody>
          <a:bodyPr/>
          <a:lstStyle/>
          <a:p>
            <a:fld id="{C4FD4C9A-A48D-894E-B229-7E62E29E9615}" type="slidenum">
              <a:rPr lang="en-US" smtClean="0"/>
              <a:t>16</a:t>
            </a:fld>
            <a:endParaRPr lang="en-US"/>
          </a:p>
        </p:txBody>
      </p:sp>
      <p:pic>
        <p:nvPicPr>
          <p:cNvPr id="8" name="Graphic 7" descr="Bar chart with solid fill">
            <a:extLst>
              <a:ext uri="{FF2B5EF4-FFF2-40B4-BE49-F238E27FC236}">
                <a16:creationId xmlns:a16="http://schemas.microsoft.com/office/drawing/2014/main" id="{A9963A4F-5FFD-AF4D-A194-49AF4C8CEEA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67810" y="2383353"/>
            <a:ext cx="640080" cy="640080"/>
          </a:xfrm>
          <a:prstGeom prst="rect">
            <a:avLst/>
          </a:prstGeom>
        </p:spPr>
      </p:pic>
      <p:pic>
        <p:nvPicPr>
          <p:cNvPr id="10" name="Graphic 9" descr="Gantt Chart outline">
            <a:extLst>
              <a:ext uri="{FF2B5EF4-FFF2-40B4-BE49-F238E27FC236}">
                <a16:creationId xmlns:a16="http://schemas.microsoft.com/office/drawing/2014/main" id="{10C9EDB6-18B6-0644-BCC3-C06AC10F25E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90540" y="3221755"/>
            <a:ext cx="640080" cy="640080"/>
          </a:xfrm>
          <a:prstGeom prst="rect">
            <a:avLst/>
          </a:prstGeom>
        </p:spPr>
      </p:pic>
      <p:pic>
        <p:nvPicPr>
          <p:cNvPr id="12" name="Graphic 11" descr="Decision chart with solid fill">
            <a:extLst>
              <a:ext uri="{FF2B5EF4-FFF2-40B4-BE49-F238E27FC236}">
                <a16:creationId xmlns:a16="http://schemas.microsoft.com/office/drawing/2014/main" id="{1F9BC3E7-2396-8D4B-B411-D6197CF899D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4775" y="3676433"/>
            <a:ext cx="640080" cy="640080"/>
          </a:xfrm>
          <a:prstGeom prst="rect">
            <a:avLst/>
          </a:prstGeom>
        </p:spPr>
      </p:pic>
      <p:pic>
        <p:nvPicPr>
          <p:cNvPr id="14" name="Graphic 13" descr="Upward trend with solid fill">
            <a:extLst>
              <a:ext uri="{FF2B5EF4-FFF2-40B4-BE49-F238E27FC236}">
                <a16:creationId xmlns:a16="http://schemas.microsoft.com/office/drawing/2014/main" id="{6FC6BE2C-2BBB-5B4C-83ED-665CB635A99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281206" y="2767077"/>
            <a:ext cx="640080" cy="640080"/>
          </a:xfrm>
          <a:prstGeom prst="rect">
            <a:avLst/>
          </a:prstGeom>
        </p:spPr>
      </p:pic>
      <p:pic>
        <p:nvPicPr>
          <p:cNvPr id="16" name="Graphic 15" descr="Upward trend outline">
            <a:extLst>
              <a:ext uri="{FF2B5EF4-FFF2-40B4-BE49-F238E27FC236}">
                <a16:creationId xmlns:a16="http://schemas.microsoft.com/office/drawing/2014/main" id="{5A3EFEE6-87C2-5D4A-BADC-60BEF05A7C8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938327" y="4083886"/>
            <a:ext cx="640080" cy="640080"/>
          </a:xfrm>
          <a:prstGeom prst="rect">
            <a:avLst/>
          </a:prstGeom>
        </p:spPr>
      </p:pic>
      <p:pic>
        <p:nvPicPr>
          <p:cNvPr id="18" name="Graphic 17" descr="Downward trend graph outline">
            <a:extLst>
              <a:ext uri="{FF2B5EF4-FFF2-40B4-BE49-F238E27FC236}">
                <a16:creationId xmlns:a16="http://schemas.microsoft.com/office/drawing/2014/main" id="{8A05D390-9DB3-B64D-899A-31F5BDCB9C8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314135" y="3364630"/>
            <a:ext cx="640080" cy="640080"/>
          </a:xfrm>
          <a:prstGeom prst="rect">
            <a:avLst/>
          </a:prstGeom>
        </p:spPr>
      </p:pic>
      <p:pic>
        <p:nvPicPr>
          <p:cNvPr id="20" name="Graphic 19" descr="Bar graph with downward trend outline">
            <a:extLst>
              <a:ext uri="{FF2B5EF4-FFF2-40B4-BE49-F238E27FC236}">
                <a16:creationId xmlns:a16="http://schemas.microsoft.com/office/drawing/2014/main" id="{9B6CD104-494D-2A43-9875-0D842533DC23}"/>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27730" y="2389813"/>
            <a:ext cx="640080" cy="640080"/>
          </a:xfrm>
          <a:prstGeom prst="rect">
            <a:avLst/>
          </a:prstGeom>
        </p:spPr>
      </p:pic>
      <p:cxnSp>
        <p:nvCxnSpPr>
          <p:cNvPr id="24" name="Straight Connector 23">
            <a:extLst>
              <a:ext uri="{FF2B5EF4-FFF2-40B4-BE49-F238E27FC236}">
                <a16:creationId xmlns:a16="http://schemas.microsoft.com/office/drawing/2014/main" id="{D7F4F9EC-AAFB-9B44-B98C-095BA4CA9C6E}"/>
              </a:ext>
            </a:extLst>
          </p:cNvPr>
          <p:cNvCxnSpPr/>
          <p:nvPr/>
        </p:nvCxnSpPr>
        <p:spPr>
          <a:xfrm>
            <a:off x="3986213" y="0"/>
            <a:ext cx="0" cy="697230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Graphic 26" descr="Gantt Chart outline">
            <a:extLst>
              <a:ext uri="{FF2B5EF4-FFF2-40B4-BE49-F238E27FC236}">
                <a16:creationId xmlns:a16="http://schemas.microsoft.com/office/drawing/2014/main" id="{3DA86D1B-C0B3-874B-B88A-BE2942F49FB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25775" y="1025878"/>
            <a:ext cx="640080" cy="640080"/>
          </a:xfrm>
          <a:prstGeom prst="rect">
            <a:avLst/>
          </a:prstGeom>
        </p:spPr>
      </p:pic>
      <p:pic>
        <p:nvPicPr>
          <p:cNvPr id="28" name="Graphic 27" descr="Decision chart with solid fill">
            <a:extLst>
              <a:ext uri="{FF2B5EF4-FFF2-40B4-BE49-F238E27FC236}">
                <a16:creationId xmlns:a16="http://schemas.microsoft.com/office/drawing/2014/main" id="{6B86D099-6537-284E-81FC-9D49A88F799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51926" y="1642335"/>
            <a:ext cx="640080" cy="640080"/>
          </a:xfrm>
          <a:prstGeom prst="rect">
            <a:avLst/>
          </a:prstGeom>
        </p:spPr>
      </p:pic>
      <p:pic>
        <p:nvPicPr>
          <p:cNvPr id="29" name="Graphic 28" descr="Upward trend with solid fill">
            <a:extLst>
              <a:ext uri="{FF2B5EF4-FFF2-40B4-BE49-F238E27FC236}">
                <a16:creationId xmlns:a16="http://schemas.microsoft.com/office/drawing/2014/main" id="{562CC4F3-6D0E-074B-A568-8A293F2079D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21478" y="985536"/>
            <a:ext cx="640080" cy="640080"/>
          </a:xfrm>
          <a:prstGeom prst="rect">
            <a:avLst/>
          </a:prstGeom>
        </p:spPr>
      </p:pic>
      <p:pic>
        <p:nvPicPr>
          <p:cNvPr id="30" name="Graphic 29" descr="Upward trend outline">
            <a:extLst>
              <a:ext uri="{FF2B5EF4-FFF2-40B4-BE49-F238E27FC236}">
                <a16:creationId xmlns:a16="http://schemas.microsoft.com/office/drawing/2014/main" id="{124A5249-9CAB-E840-92DA-F494DC67A65C}"/>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92326" y="1808641"/>
            <a:ext cx="640080" cy="640080"/>
          </a:xfrm>
          <a:prstGeom prst="rect">
            <a:avLst/>
          </a:prstGeom>
        </p:spPr>
      </p:pic>
      <p:pic>
        <p:nvPicPr>
          <p:cNvPr id="31" name="Graphic 30" descr="Downward trend graph outline">
            <a:extLst>
              <a:ext uri="{FF2B5EF4-FFF2-40B4-BE49-F238E27FC236}">
                <a16:creationId xmlns:a16="http://schemas.microsoft.com/office/drawing/2014/main" id="{21FEF03D-A999-AE45-8404-E8156B626AE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447664" y="1130745"/>
            <a:ext cx="640080" cy="640080"/>
          </a:xfrm>
          <a:prstGeom prst="rect">
            <a:avLst/>
          </a:prstGeom>
        </p:spPr>
      </p:pic>
      <p:pic>
        <p:nvPicPr>
          <p:cNvPr id="41" name="Content Placeholder 5" descr="Bar chart outline">
            <a:extLst>
              <a:ext uri="{FF2B5EF4-FFF2-40B4-BE49-F238E27FC236}">
                <a16:creationId xmlns:a16="http://schemas.microsoft.com/office/drawing/2014/main" id="{C2406778-1CA3-FA49-A631-4F6F1E35D59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161" y="4961971"/>
            <a:ext cx="640080" cy="640080"/>
          </a:xfrm>
          <a:prstGeom prst="rect">
            <a:avLst/>
          </a:prstGeom>
        </p:spPr>
      </p:pic>
      <p:pic>
        <p:nvPicPr>
          <p:cNvPr id="42" name="Graphic 41" descr="Bar chart with solid fill">
            <a:extLst>
              <a:ext uri="{FF2B5EF4-FFF2-40B4-BE49-F238E27FC236}">
                <a16:creationId xmlns:a16="http://schemas.microsoft.com/office/drawing/2014/main" id="{189902A6-33BF-EB48-A846-51BD948B37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4125" y="4342410"/>
            <a:ext cx="640080" cy="640080"/>
          </a:xfrm>
          <a:prstGeom prst="rect">
            <a:avLst/>
          </a:prstGeom>
        </p:spPr>
      </p:pic>
      <p:pic>
        <p:nvPicPr>
          <p:cNvPr id="43" name="Graphic 42" descr="Gantt Chart outline">
            <a:extLst>
              <a:ext uri="{FF2B5EF4-FFF2-40B4-BE49-F238E27FC236}">
                <a16:creationId xmlns:a16="http://schemas.microsoft.com/office/drawing/2014/main" id="{1DD21E99-E485-9E49-ACB5-F254B323ED4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6855" y="5180812"/>
            <a:ext cx="640080" cy="640080"/>
          </a:xfrm>
          <a:prstGeom prst="rect">
            <a:avLst/>
          </a:prstGeom>
        </p:spPr>
      </p:pic>
      <p:pic>
        <p:nvPicPr>
          <p:cNvPr id="44" name="Graphic 43" descr="Decision chart with solid fill">
            <a:extLst>
              <a:ext uri="{FF2B5EF4-FFF2-40B4-BE49-F238E27FC236}">
                <a16:creationId xmlns:a16="http://schemas.microsoft.com/office/drawing/2014/main" id="{6CB3F1C1-CCB2-254C-A5D1-A08233E5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1666" y="5959907"/>
            <a:ext cx="640080" cy="640080"/>
          </a:xfrm>
          <a:prstGeom prst="rect">
            <a:avLst/>
          </a:prstGeom>
        </p:spPr>
      </p:pic>
      <p:pic>
        <p:nvPicPr>
          <p:cNvPr id="45" name="Graphic 44" descr="Upward trend with solid fill">
            <a:extLst>
              <a:ext uri="{FF2B5EF4-FFF2-40B4-BE49-F238E27FC236}">
                <a16:creationId xmlns:a16="http://schemas.microsoft.com/office/drawing/2014/main" id="{8318DA53-664D-794A-B97A-F0A62FE5615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687521" y="4726134"/>
            <a:ext cx="640080" cy="640080"/>
          </a:xfrm>
          <a:prstGeom prst="rect">
            <a:avLst/>
          </a:prstGeom>
        </p:spPr>
      </p:pic>
      <p:pic>
        <p:nvPicPr>
          <p:cNvPr id="46" name="Graphic 45" descr="Upward trend outline">
            <a:extLst>
              <a:ext uri="{FF2B5EF4-FFF2-40B4-BE49-F238E27FC236}">
                <a16:creationId xmlns:a16="http://schemas.microsoft.com/office/drawing/2014/main" id="{DD70AB59-E904-0D44-AA9F-D1AC5A7407B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344642" y="6042943"/>
            <a:ext cx="640080" cy="640080"/>
          </a:xfrm>
          <a:prstGeom prst="rect">
            <a:avLst/>
          </a:prstGeom>
        </p:spPr>
      </p:pic>
      <p:pic>
        <p:nvPicPr>
          <p:cNvPr id="47" name="Graphic 46" descr="Downward trend graph outline">
            <a:extLst>
              <a:ext uri="{FF2B5EF4-FFF2-40B4-BE49-F238E27FC236}">
                <a16:creationId xmlns:a16="http://schemas.microsoft.com/office/drawing/2014/main" id="{ED515536-932B-AA42-819C-8A333E9AAB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20450" y="5323687"/>
            <a:ext cx="640080" cy="640080"/>
          </a:xfrm>
          <a:prstGeom prst="rect">
            <a:avLst/>
          </a:prstGeom>
        </p:spPr>
      </p:pic>
      <p:pic>
        <p:nvPicPr>
          <p:cNvPr id="48" name="Graphic 47" descr="Bar graph with downward trend outline">
            <a:extLst>
              <a:ext uri="{FF2B5EF4-FFF2-40B4-BE49-F238E27FC236}">
                <a16:creationId xmlns:a16="http://schemas.microsoft.com/office/drawing/2014/main" id="{7BDC8FCC-2B43-C746-985E-1883FD93C47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4045" y="4348870"/>
            <a:ext cx="640080" cy="640080"/>
          </a:xfrm>
          <a:prstGeom prst="rect">
            <a:avLst/>
          </a:prstGeom>
        </p:spPr>
      </p:pic>
      <p:pic>
        <p:nvPicPr>
          <p:cNvPr id="49" name="Graphic 48" descr="Downward trend graph outline">
            <a:extLst>
              <a:ext uri="{FF2B5EF4-FFF2-40B4-BE49-F238E27FC236}">
                <a16:creationId xmlns:a16="http://schemas.microsoft.com/office/drawing/2014/main" id="{3820F595-FC79-A047-A653-CFA03F38FCFE}"/>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655576" y="4101717"/>
            <a:ext cx="640080" cy="640080"/>
          </a:xfrm>
          <a:prstGeom prst="rect">
            <a:avLst/>
          </a:prstGeom>
        </p:spPr>
      </p:pic>
      <p:pic>
        <p:nvPicPr>
          <p:cNvPr id="50" name="Graphic 49" descr="Upward trend outline">
            <a:extLst>
              <a:ext uri="{FF2B5EF4-FFF2-40B4-BE49-F238E27FC236}">
                <a16:creationId xmlns:a16="http://schemas.microsoft.com/office/drawing/2014/main" id="{EF4A8808-C8C2-E949-9B22-E30DA6A334D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876" y="1006829"/>
            <a:ext cx="640080" cy="640080"/>
          </a:xfrm>
          <a:prstGeom prst="rect">
            <a:avLst/>
          </a:prstGeom>
        </p:spPr>
      </p:pic>
      <p:pic>
        <p:nvPicPr>
          <p:cNvPr id="52" name="Graphic 51" descr="Bar chart with solid fill">
            <a:extLst>
              <a:ext uri="{FF2B5EF4-FFF2-40B4-BE49-F238E27FC236}">
                <a16:creationId xmlns:a16="http://schemas.microsoft.com/office/drawing/2014/main" id="{F4D38709-CF4F-7043-80CA-D28ECE24311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42607" y="4802829"/>
            <a:ext cx="640080" cy="640080"/>
          </a:xfrm>
          <a:prstGeom prst="rect">
            <a:avLst/>
          </a:prstGeom>
        </p:spPr>
      </p:pic>
      <p:pic>
        <p:nvPicPr>
          <p:cNvPr id="53" name="Graphic 52" descr="Gantt Chart outline">
            <a:extLst>
              <a:ext uri="{FF2B5EF4-FFF2-40B4-BE49-F238E27FC236}">
                <a16:creationId xmlns:a16="http://schemas.microsoft.com/office/drawing/2014/main" id="{D7BBD03D-4104-9C48-A951-156B8D29771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77523" y="5517425"/>
            <a:ext cx="640080" cy="640080"/>
          </a:xfrm>
          <a:prstGeom prst="rect">
            <a:avLst/>
          </a:prstGeom>
        </p:spPr>
      </p:pic>
      <p:pic>
        <p:nvPicPr>
          <p:cNvPr id="54" name="Graphic 53" descr="Upward trend with solid fill">
            <a:extLst>
              <a:ext uri="{FF2B5EF4-FFF2-40B4-BE49-F238E27FC236}">
                <a16:creationId xmlns:a16="http://schemas.microsoft.com/office/drawing/2014/main" id="{8CE4A21F-01FE-194B-9C81-67396F62054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25042" y="4901219"/>
            <a:ext cx="640080" cy="640080"/>
          </a:xfrm>
          <a:prstGeom prst="rect">
            <a:avLst/>
          </a:prstGeom>
        </p:spPr>
      </p:pic>
      <p:pic>
        <p:nvPicPr>
          <p:cNvPr id="55" name="Graphic 54" descr="Upward trend outline">
            <a:extLst>
              <a:ext uri="{FF2B5EF4-FFF2-40B4-BE49-F238E27FC236}">
                <a16:creationId xmlns:a16="http://schemas.microsoft.com/office/drawing/2014/main" id="{E36AF9C2-CE76-8A44-A949-368927AA687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19404" y="5979314"/>
            <a:ext cx="640080" cy="640080"/>
          </a:xfrm>
          <a:prstGeom prst="rect">
            <a:avLst/>
          </a:prstGeom>
        </p:spPr>
      </p:pic>
      <p:pic>
        <p:nvPicPr>
          <p:cNvPr id="56" name="Graphic 55" descr="Upward trend with solid fill">
            <a:extLst>
              <a:ext uri="{FF2B5EF4-FFF2-40B4-BE49-F238E27FC236}">
                <a16:creationId xmlns:a16="http://schemas.microsoft.com/office/drawing/2014/main" id="{7E91FF5E-3181-A546-B8E6-DDD3ACC6CB7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92661" y="3134624"/>
            <a:ext cx="640080" cy="640080"/>
          </a:xfrm>
          <a:prstGeom prst="rect">
            <a:avLst/>
          </a:prstGeom>
        </p:spPr>
      </p:pic>
      <p:pic>
        <p:nvPicPr>
          <p:cNvPr id="57" name="Graphic 56" descr="Bar graph with downward trend outline">
            <a:extLst>
              <a:ext uri="{FF2B5EF4-FFF2-40B4-BE49-F238E27FC236}">
                <a16:creationId xmlns:a16="http://schemas.microsoft.com/office/drawing/2014/main" id="{622E6AF5-0381-B346-9606-C5F038AB1B8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79721" y="1598052"/>
            <a:ext cx="640080" cy="640080"/>
          </a:xfrm>
          <a:prstGeom prst="rect">
            <a:avLst/>
          </a:prstGeom>
        </p:spPr>
      </p:pic>
      <p:pic>
        <p:nvPicPr>
          <p:cNvPr id="58" name="Graphic 57" descr="Upward trend outline">
            <a:extLst>
              <a:ext uri="{FF2B5EF4-FFF2-40B4-BE49-F238E27FC236}">
                <a16:creationId xmlns:a16="http://schemas.microsoft.com/office/drawing/2014/main" id="{E2D49E0E-FBA0-584E-BE5A-7DB5012B8FD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189" y="2998826"/>
            <a:ext cx="640080" cy="640080"/>
          </a:xfrm>
          <a:prstGeom prst="rect">
            <a:avLst/>
          </a:prstGeom>
        </p:spPr>
      </p:pic>
      <p:pic>
        <p:nvPicPr>
          <p:cNvPr id="59" name="Graphic 58" descr="Downward trend graph outline">
            <a:extLst>
              <a:ext uri="{FF2B5EF4-FFF2-40B4-BE49-F238E27FC236}">
                <a16:creationId xmlns:a16="http://schemas.microsoft.com/office/drawing/2014/main" id="{28DF5CA9-34AE-0E4E-80B4-F5F1A203AF8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66619" y="2279570"/>
            <a:ext cx="640080" cy="640080"/>
          </a:xfrm>
          <a:prstGeom prst="rect">
            <a:avLst/>
          </a:prstGeom>
        </p:spPr>
      </p:pic>
      <p:pic>
        <p:nvPicPr>
          <p:cNvPr id="60" name="Graphic 59" descr="Bar graph with downward trend outline">
            <a:extLst>
              <a:ext uri="{FF2B5EF4-FFF2-40B4-BE49-F238E27FC236}">
                <a16:creationId xmlns:a16="http://schemas.microsoft.com/office/drawing/2014/main" id="{2262C8CA-1F89-A140-AE1D-D6E84D76220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9275" y="3645973"/>
            <a:ext cx="640080" cy="640080"/>
          </a:xfrm>
          <a:prstGeom prst="rect">
            <a:avLst/>
          </a:prstGeom>
        </p:spPr>
      </p:pic>
      <p:cxnSp>
        <p:nvCxnSpPr>
          <p:cNvPr id="61" name="Straight Connector 60">
            <a:extLst>
              <a:ext uri="{FF2B5EF4-FFF2-40B4-BE49-F238E27FC236}">
                <a16:creationId xmlns:a16="http://schemas.microsoft.com/office/drawing/2014/main" id="{0226CFC3-C805-214C-BEED-66EB9CE8CA32}"/>
              </a:ext>
            </a:extLst>
          </p:cNvPr>
          <p:cNvCxnSpPr>
            <a:cxnSpLocks/>
          </p:cNvCxnSpPr>
          <p:nvPr/>
        </p:nvCxnSpPr>
        <p:spPr>
          <a:xfrm>
            <a:off x="8367713" y="0"/>
            <a:ext cx="0" cy="6915150"/>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Graphic 63" descr="Clipboard Checked outline">
            <a:extLst>
              <a:ext uri="{FF2B5EF4-FFF2-40B4-BE49-F238E27FC236}">
                <a16:creationId xmlns:a16="http://schemas.microsoft.com/office/drawing/2014/main" id="{E64A6790-BFBF-454D-93B2-3C5DCF698FB1}"/>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843175" y="1299854"/>
            <a:ext cx="4855286" cy="4855286"/>
          </a:xfrm>
          <a:prstGeom prst="rect">
            <a:avLst/>
          </a:prstGeom>
        </p:spPr>
      </p:pic>
      <p:pic>
        <p:nvPicPr>
          <p:cNvPr id="66" name="Graphic 65" descr="Table outline">
            <a:extLst>
              <a:ext uri="{FF2B5EF4-FFF2-40B4-BE49-F238E27FC236}">
                <a16:creationId xmlns:a16="http://schemas.microsoft.com/office/drawing/2014/main" id="{64F12C9E-4756-D74D-BE6A-8FC3E68D41A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056003" y="2464857"/>
            <a:ext cx="667106" cy="667106"/>
          </a:xfrm>
          <a:prstGeom prst="rect">
            <a:avLst/>
          </a:prstGeom>
        </p:spPr>
      </p:pic>
      <p:pic>
        <p:nvPicPr>
          <p:cNvPr id="67" name="Graphic 66" descr="Table outline">
            <a:extLst>
              <a:ext uri="{FF2B5EF4-FFF2-40B4-BE49-F238E27FC236}">
                <a16:creationId xmlns:a16="http://schemas.microsoft.com/office/drawing/2014/main" id="{4F6C6853-0AE0-2A45-B97A-AC663C89CE3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292532" y="4031397"/>
            <a:ext cx="667106" cy="667106"/>
          </a:xfrm>
          <a:prstGeom prst="rect">
            <a:avLst/>
          </a:prstGeom>
        </p:spPr>
      </p:pic>
      <p:pic>
        <p:nvPicPr>
          <p:cNvPr id="70" name="Graphic 69" descr="Table outline">
            <a:extLst>
              <a:ext uri="{FF2B5EF4-FFF2-40B4-BE49-F238E27FC236}">
                <a16:creationId xmlns:a16="http://schemas.microsoft.com/office/drawing/2014/main" id="{A9166345-6DF3-3747-A71C-D84F3B3055F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208" y="1666469"/>
            <a:ext cx="667106" cy="667106"/>
          </a:xfrm>
          <a:prstGeom prst="rect">
            <a:avLst/>
          </a:prstGeom>
        </p:spPr>
      </p:pic>
      <p:pic>
        <p:nvPicPr>
          <p:cNvPr id="71" name="Graphic 70" descr="Table outline">
            <a:extLst>
              <a:ext uri="{FF2B5EF4-FFF2-40B4-BE49-F238E27FC236}">
                <a16:creationId xmlns:a16="http://schemas.microsoft.com/office/drawing/2014/main" id="{8F5F9CF7-BA7F-6941-AEE7-439C3CA81D85}"/>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078" y="5437527"/>
            <a:ext cx="667106" cy="667106"/>
          </a:xfrm>
          <a:prstGeom prst="rect">
            <a:avLst/>
          </a:prstGeom>
        </p:spPr>
      </p:pic>
      <p:pic>
        <p:nvPicPr>
          <p:cNvPr id="72" name="Graphic 71" descr="Table outline">
            <a:extLst>
              <a:ext uri="{FF2B5EF4-FFF2-40B4-BE49-F238E27FC236}">
                <a16:creationId xmlns:a16="http://schemas.microsoft.com/office/drawing/2014/main" id="{615DF3C1-AF75-6C49-9D66-CE72A7A7552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089385" y="6093114"/>
            <a:ext cx="667106" cy="667106"/>
          </a:xfrm>
          <a:prstGeom prst="rect">
            <a:avLst/>
          </a:prstGeom>
        </p:spPr>
      </p:pic>
      <p:pic>
        <p:nvPicPr>
          <p:cNvPr id="74" name="Graphic 73" descr="Database with solid fill">
            <a:extLst>
              <a:ext uri="{FF2B5EF4-FFF2-40B4-BE49-F238E27FC236}">
                <a16:creationId xmlns:a16="http://schemas.microsoft.com/office/drawing/2014/main" id="{D75F2114-ECF7-EC41-9CB5-EE692EBE359F}"/>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063350" y="1625616"/>
            <a:ext cx="4372560" cy="4372560"/>
          </a:xfrm>
          <a:prstGeom prst="rect">
            <a:avLst/>
          </a:prstGeom>
        </p:spPr>
      </p:pic>
      <p:sp>
        <p:nvSpPr>
          <p:cNvPr id="75" name="TextBox 74">
            <a:extLst>
              <a:ext uri="{FF2B5EF4-FFF2-40B4-BE49-F238E27FC236}">
                <a16:creationId xmlns:a16="http://schemas.microsoft.com/office/drawing/2014/main" id="{8EBF64EB-AB82-4F4B-A7F5-5587CCD07FC9}"/>
              </a:ext>
            </a:extLst>
          </p:cNvPr>
          <p:cNvSpPr txBox="1"/>
          <p:nvPr/>
        </p:nvSpPr>
        <p:spPr>
          <a:xfrm>
            <a:off x="561031" y="100621"/>
            <a:ext cx="2864887" cy="707886"/>
          </a:xfrm>
          <a:prstGeom prst="rect">
            <a:avLst/>
          </a:prstGeom>
          <a:noFill/>
        </p:spPr>
        <p:txBody>
          <a:bodyPr wrap="none" rtlCol="0">
            <a:spAutoFit/>
          </a:bodyPr>
          <a:lstStyle/>
          <a:p>
            <a:r>
              <a:rPr lang="en-US" sz="4000" dirty="0"/>
              <a:t>New Charts</a:t>
            </a:r>
          </a:p>
        </p:txBody>
      </p:sp>
      <p:sp>
        <p:nvSpPr>
          <p:cNvPr id="76" name="TextBox 75">
            <a:extLst>
              <a:ext uri="{FF2B5EF4-FFF2-40B4-BE49-F238E27FC236}">
                <a16:creationId xmlns:a16="http://schemas.microsoft.com/office/drawing/2014/main" id="{BC0359DA-3D5C-A048-B9E2-E187BBDF3ACC}"/>
              </a:ext>
            </a:extLst>
          </p:cNvPr>
          <p:cNvSpPr txBox="1"/>
          <p:nvPr/>
        </p:nvSpPr>
        <p:spPr>
          <a:xfrm>
            <a:off x="4693264" y="120578"/>
            <a:ext cx="3007555" cy="707886"/>
          </a:xfrm>
          <a:prstGeom prst="rect">
            <a:avLst/>
          </a:prstGeom>
          <a:noFill/>
        </p:spPr>
        <p:txBody>
          <a:bodyPr wrap="none" rtlCol="0">
            <a:spAutoFit/>
          </a:bodyPr>
          <a:lstStyle/>
          <a:p>
            <a:r>
              <a:rPr lang="en-US" sz="4000" dirty="0"/>
              <a:t>Qualification</a:t>
            </a:r>
          </a:p>
        </p:txBody>
      </p:sp>
      <p:sp>
        <p:nvSpPr>
          <p:cNvPr id="77" name="TextBox 76">
            <a:extLst>
              <a:ext uri="{FF2B5EF4-FFF2-40B4-BE49-F238E27FC236}">
                <a16:creationId xmlns:a16="http://schemas.microsoft.com/office/drawing/2014/main" id="{880E37B2-FEBA-414B-ACC3-340AD92A7A6C}"/>
              </a:ext>
            </a:extLst>
          </p:cNvPr>
          <p:cNvSpPr txBox="1"/>
          <p:nvPr/>
        </p:nvSpPr>
        <p:spPr>
          <a:xfrm>
            <a:off x="8792375" y="120367"/>
            <a:ext cx="2922595" cy="707886"/>
          </a:xfrm>
          <a:prstGeom prst="rect">
            <a:avLst/>
          </a:prstGeom>
          <a:noFill/>
        </p:spPr>
        <p:txBody>
          <a:bodyPr wrap="none" rtlCol="0">
            <a:spAutoFit/>
          </a:bodyPr>
          <a:lstStyle/>
          <a:p>
            <a:r>
              <a:rPr lang="en-US" sz="4000" dirty="0"/>
              <a:t>Deployment</a:t>
            </a:r>
          </a:p>
        </p:txBody>
      </p:sp>
    </p:spTree>
    <p:extLst>
      <p:ext uri="{BB962C8B-B14F-4D97-AF65-F5344CB8AC3E}">
        <p14:creationId xmlns:p14="http://schemas.microsoft.com/office/powerpoint/2010/main" val="272562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err="1"/>
              <a:t>safetyGraphics</a:t>
            </a:r>
            <a:r>
              <a:rPr lang="en-US" dirty="0"/>
              <a:t> 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at your organization (IT, Compliance, etc.)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319600" y="6076112"/>
            <a:ext cx="75528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3"/>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1411200" y="2844225"/>
            <a:ext cx="9655200"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b="1" dirty="0"/>
              <a:t>Please don’t use any private data during the workshop.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
        <p:nvSpPr>
          <p:cNvPr id="6" name="TextBox 5">
            <a:extLst>
              <a:ext uri="{FF2B5EF4-FFF2-40B4-BE49-F238E27FC236}">
                <a16:creationId xmlns:a16="http://schemas.microsoft.com/office/drawing/2014/main" id="{4B345849-675E-F149-9DDA-53951158522D}"/>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206916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
        <p:nvSpPr>
          <p:cNvPr id="5" name="TextBox 4">
            <a:extLst>
              <a:ext uri="{FF2B5EF4-FFF2-40B4-BE49-F238E27FC236}">
                <a16:creationId xmlns:a16="http://schemas.microsoft.com/office/drawing/2014/main" id="{B04FF6FD-2001-504B-BA18-3CF1A88274C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1889995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a:xfrm>
            <a:off x="838200" y="365125"/>
            <a:ext cx="10515600" cy="1325563"/>
          </a:xfrm>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a:xfrm>
            <a:off x="929640" y="1877876"/>
            <a:ext cx="10515600" cy="4351338"/>
          </a:xfrm>
        </p:spPr>
        <p:txBody>
          <a:bodyPr/>
          <a:lstStyle/>
          <a:p>
            <a:pPr marL="0" indent="0">
              <a:buNone/>
            </a:pPr>
            <a:r>
              <a:rPr lang="en-US" b="1" dirty="0"/>
              <a:t>Study-Specific Inputs</a:t>
            </a:r>
          </a:p>
          <a:p>
            <a:r>
              <a:rPr lang="en-US" u="sng" dirty="0" err="1"/>
              <a:t>domainData</a:t>
            </a:r>
            <a:r>
              <a:rPr lang="en-US" dirty="0"/>
              <a:t> – Domain-level Study Data </a:t>
            </a:r>
          </a:p>
          <a:p>
            <a:r>
              <a:rPr lang="en-US" u="sng" dirty="0"/>
              <a:t>mapping</a:t>
            </a:r>
            <a:r>
              <a:rPr lang="en-US" dirty="0"/>
              <a:t> – List identifying the key columns/fields in your data</a:t>
            </a:r>
          </a:p>
          <a:p>
            <a:pPr marL="0" indent="0">
              <a:buNone/>
            </a:pPr>
            <a:r>
              <a:rPr lang="en-US" b="1" dirty="0"/>
              <a:t>General Inputs used across multiple studies</a:t>
            </a:r>
          </a:p>
          <a:p>
            <a:r>
              <a:rPr lang="en-US" u="sng" dirty="0"/>
              <a:t>charts</a:t>
            </a:r>
            <a:r>
              <a:rPr lang="en-US" dirty="0"/>
              <a:t> – Define the charts used in the app.</a:t>
            </a:r>
          </a:p>
          <a:p>
            <a:r>
              <a:rPr lang="en-US" u="sng" dirty="0"/>
              <a:t>meta</a:t>
            </a:r>
            <a:r>
              <a:rPr lang="en-US" dirty="0"/>
              <a:t> – Metadata table with info about required columns and fields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6045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26</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Inputs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objects. </a:t>
            </a:r>
          </a:p>
          <a:p>
            <a:pPr marL="285750" indent="-285750">
              <a:buFontTx/>
              <a:buChar char="-"/>
            </a:pPr>
            <a:r>
              <a:rPr lang="en-US" dirty="0"/>
              <a:t>Each item in the list stores data for a single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5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initializing the app with different data types</a:t>
            </a:r>
          </a:p>
          <a:p>
            <a:pPr marL="0" indent="0">
              <a:buNone/>
            </a:pPr>
            <a:r>
              <a:rPr lang="en-US" u="sng" dirty="0"/>
              <a:t>Example 2.1</a:t>
            </a:r>
            <a:r>
              <a:rPr lang="en-US" dirty="0"/>
              <a:t> – Initialize app with  SDTM data (instead of </a:t>
            </a:r>
            <a:r>
              <a:rPr lang="en-US" dirty="0" err="1"/>
              <a:t>ADaM</a:t>
            </a:r>
            <a:r>
              <a:rPr lang="en-US" dirty="0"/>
              <a: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Inputs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838200" y="2268000"/>
            <a:ext cx="10515599" cy="38472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Specify Columns and Fields in your data with the `mapping` parameter </a:t>
            </a:r>
          </a:p>
          <a:p>
            <a:pPr marL="285750" indent="-285750">
              <a:buFontTx/>
              <a:buChar char="-"/>
            </a:pPr>
            <a:r>
              <a:rPr lang="en-US" dirty="0"/>
              <a:t>`mapping` is a list that pre-specifies column and field names found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Details about mappings are stored in the `meta` parameter. See Section 5 of this workshop for details.</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161659" y="3580283"/>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5BE2-AC10-2745-B65F-A57455F96644}"/>
              </a:ext>
            </a:extLst>
          </p:cNvPr>
          <p:cNvSpPr>
            <a:spLocks noGrp="1"/>
          </p:cNvSpPr>
          <p:nvPr>
            <p:ph type="title"/>
          </p:nvPr>
        </p:nvSpPr>
        <p:spPr/>
        <p:txBody>
          <a:bodyPr/>
          <a:lstStyle/>
          <a:p>
            <a:r>
              <a:rPr lang="en-US" dirty="0"/>
              <a:t>Workshop Objectives</a:t>
            </a:r>
          </a:p>
        </p:txBody>
      </p:sp>
      <p:sp>
        <p:nvSpPr>
          <p:cNvPr id="3" name="Content Placeholder 2">
            <a:extLst>
              <a:ext uri="{FF2B5EF4-FFF2-40B4-BE49-F238E27FC236}">
                <a16:creationId xmlns:a16="http://schemas.microsoft.com/office/drawing/2014/main" id="{0F69A82B-A801-714B-A1CD-A4DFB805871E}"/>
              </a:ext>
            </a:extLst>
          </p:cNvPr>
          <p:cNvSpPr>
            <a:spLocks noGrp="1"/>
          </p:cNvSpPr>
          <p:nvPr>
            <p:ph idx="1"/>
          </p:nvPr>
        </p:nvSpPr>
        <p:spPr>
          <a:xfrm>
            <a:off x="838200" y="1690688"/>
            <a:ext cx="9849393" cy="4351338"/>
          </a:xfrm>
        </p:spPr>
        <p:txBody>
          <a:bodyPr/>
          <a:lstStyle/>
          <a:p>
            <a:pPr marL="0" indent="0">
              <a:buNone/>
            </a:pPr>
            <a:r>
              <a:rPr lang="en-US" dirty="0"/>
              <a:t>Learn how to configure the </a:t>
            </a:r>
            <a:r>
              <a:rPr lang="en-US" dirty="0" err="1"/>
              <a:t>safetyGraphics</a:t>
            </a:r>
            <a:r>
              <a:rPr lang="en-US" dirty="0"/>
              <a:t> Shiny app.</a:t>
            </a:r>
          </a:p>
          <a:p>
            <a:r>
              <a:rPr lang="en-US" dirty="0"/>
              <a:t>Initialize the app with sample data</a:t>
            </a:r>
          </a:p>
          <a:p>
            <a:r>
              <a:rPr lang="en-US" dirty="0"/>
              <a:t>Load custom data </a:t>
            </a:r>
          </a:p>
          <a:p>
            <a:r>
              <a:rPr lang="en-US" dirty="0"/>
              <a:t>Provide a data mapping to simplify chart configuration</a:t>
            </a:r>
          </a:p>
          <a:p>
            <a:r>
              <a:rPr lang="en-US" dirty="0"/>
              <a:t>Export individual charts or the code to recreate the whole app</a:t>
            </a:r>
          </a:p>
          <a:p>
            <a:r>
              <a:rPr lang="en-US" dirty="0"/>
              <a:t>Customize default charts or add new ones</a:t>
            </a:r>
          </a:p>
          <a:p>
            <a:r>
              <a:rPr lang="en-US" dirty="0"/>
              <a:t>Add additional data domains</a:t>
            </a:r>
          </a:p>
          <a:p>
            <a:endParaRPr lang="en-US" dirty="0"/>
          </a:p>
        </p:txBody>
      </p:sp>
    </p:spTree>
    <p:extLst>
      <p:ext uri="{BB962C8B-B14F-4D97-AF65-F5344CB8AC3E}">
        <p14:creationId xmlns:p14="http://schemas.microsoft.com/office/powerpoint/2010/main" val="393376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Export a chart</a:t>
            </a:r>
          </a:p>
          <a:p>
            <a:pPr>
              <a:buFontTx/>
              <a:buChar char="-"/>
            </a:pPr>
            <a:r>
              <a:rPr lang="en-US" dirty="0"/>
              <a:t>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Inputs – charts</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Define charts in the app with the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89158" y="2221093"/>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3"/>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4"/>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t>
            </a:r>
            <a:r>
              <a:rPr lang="en-US" dirty="0" err="1"/>
              <a:t>makeChartConfig</a:t>
            </a:r>
            <a:endParaRPr lang="en-US" dirty="0"/>
          </a:p>
        </p:txBody>
      </p:sp>
      <p:pic>
        <p:nvPicPr>
          <p:cNvPr id="3" name="Picture 2">
            <a:extLst>
              <a:ext uri="{FF2B5EF4-FFF2-40B4-BE49-F238E27FC236}">
                <a16:creationId xmlns:a16="http://schemas.microsoft.com/office/drawing/2014/main" id="{75B956C3-6654-AB4A-A389-B4EEB4DB2E93}"/>
              </a:ext>
            </a:extLst>
          </p:cNvPr>
          <p:cNvPicPr>
            <a:picLocks noChangeAspect="1"/>
          </p:cNvPicPr>
          <p:nvPr/>
        </p:nvPicPr>
        <p:blipFill>
          <a:blip r:embed="rId3"/>
          <a:stretch>
            <a:fillRect/>
          </a:stretch>
        </p:blipFill>
        <p:spPr>
          <a:xfrm>
            <a:off x="1245600" y="1458032"/>
            <a:ext cx="8684892" cy="5205568"/>
          </a:xfrm>
          <a:prstGeom prst="rect">
            <a:avLst/>
          </a:prstGeom>
        </p:spPr>
      </p:pic>
    </p:spTree>
    <p:extLst>
      <p:ext uri="{BB962C8B-B14F-4D97-AF65-F5344CB8AC3E}">
        <p14:creationId xmlns:p14="http://schemas.microsoft.com/office/powerpoint/2010/main" val="132730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3"/>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Inputs – meta</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89763" y="1253357"/>
            <a:ext cx="8403838" cy="5559821"/>
          </a:xfrm>
          <a:prstGeom prst="rect">
            <a:avLst/>
          </a:prstGeom>
        </p:spPr>
      </p:pic>
      <p:sp>
        <p:nvSpPr>
          <p:cNvPr id="4" name="TextBox 3">
            <a:extLst>
              <a:ext uri="{FF2B5EF4-FFF2-40B4-BE49-F238E27FC236}">
                <a16:creationId xmlns:a16="http://schemas.microsoft.com/office/drawing/2014/main" id="{53F2650D-2A4F-844E-ACD8-D5709E597B21}"/>
              </a:ext>
            </a:extLst>
          </p:cNvPr>
          <p:cNvSpPr txBox="1"/>
          <p:nvPr/>
        </p:nvSpPr>
        <p:spPr>
          <a:xfrm>
            <a:off x="103909" y="358306"/>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view default metadata</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::meta)</a:t>
            </a:r>
          </a:p>
        </p:txBody>
      </p:sp>
    </p:spTree>
    <p:extLst>
      <p:ext uri="{BB962C8B-B14F-4D97-AF65-F5344CB8AC3E}">
        <p14:creationId xmlns:p14="http://schemas.microsoft.com/office/powerpoint/2010/main" val="4228518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a:t>
            </a:r>
          </a:p>
        </p:txBody>
      </p:sp>
      <p:sp>
        <p:nvSpPr>
          <p:cNvPr id="4" name="TextBox 3">
            <a:extLst>
              <a:ext uri="{FF2B5EF4-FFF2-40B4-BE49-F238E27FC236}">
                <a16:creationId xmlns:a16="http://schemas.microsoft.com/office/drawing/2014/main" id="{6D381B0B-A10C-674F-BFE8-A6BD1565F3FA}"/>
              </a:ext>
            </a:extLst>
          </p:cNvPr>
          <p:cNvSpPr txBox="1"/>
          <p:nvPr/>
        </p:nvSpPr>
        <p:spPr>
          <a:xfrm>
            <a:off x="460012" y="1644926"/>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8A18-CF90-0B41-89A1-E9E6906CA104}"/>
              </a:ext>
            </a:extLst>
          </p:cNvPr>
          <p:cNvSpPr>
            <a:spLocks noGrp="1"/>
          </p:cNvSpPr>
          <p:nvPr>
            <p:ph type="title"/>
          </p:nvPr>
        </p:nvSpPr>
        <p:spPr>
          <a:xfrm>
            <a:off x="838200" y="365125"/>
            <a:ext cx="10515600" cy="2116818"/>
          </a:xfrm>
        </p:spPr>
        <p:txBody>
          <a:bodyPr>
            <a:normAutofit/>
          </a:bodyPr>
          <a:lstStyle/>
          <a:p>
            <a:r>
              <a:rPr lang="en-US" dirty="0"/>
              <a:t>Want to get involved? </a:t>
            </a:r>
            <a:br>
              <a:rPr lang="en-US" dirty="0"/>
            </a:br>
            <a:r>
              <a:rPr lang="en-US" dirty="0"/>
              <a:t>Comments on the Workshop?</a:t>
            </a:r>
            <a:br>
              <a:rPr lang="en-US" dirty="0"/>
            </a:br>
            <a:r>
              <a:rPr lang="en-US" dirty="0"/>
              <a:t>Ideas for New Charts?  </a:t>
            </a:r>
          </a:p>
        </p:txBody>
      </p:sp>
      <p:sp>
        <p:nvSpPr>
          <p:cNvPr id="3" name="Content Placeholder 2">
            <a:extLst>
              <a:ext uri="{FF2B5EF4-FFF2-40B4-BE49-F238E27FC236}">
                <a16:creationId xmlns:a16="http://schemas.microsoft.com/office/drawing/2014/main" id="{620CEBD3-371C-9848-8A19-045106689A66}"/>
              </a:ext>
            </a:extLst>
          </p:cNvPr>
          <p:cNvSpPr>
            <a:spLocks noGrp="1"/>
          </p:cNvSpPr>
          <p:nvPr>
            <p:ph idx="1"/>
          </p:nvPr>
        </p:nvSpPr>
        <p:spPr>
          <a:xfrm>
            <a:off x="3373483" y="3288664"/>
            <a:ext cx="5445034" cy="1400901"/>
          </a:xfrm>
        </p:spPr>
        <p:txBody>
          <a:bodyPr>
            <a:normAutofit/>
          </a:bodyPr>
          <a:lstStyle/>
          <a:p>
            <a:pPr marL="0" indent="0" algn="ctr">
              <a:buNone/>
            </a:pPr>
            <a:r>
              <a:rPr lang="en-US" sz="4800" dirty="0">
                <a:hlinkClick r:id="rId2"/>
              </a:rPr>
              <a:t>Fill out this form!</a:t>
            </a:r>
            <a:endParaRPr lang="en-US" sz="4800" dirty="0"/>
          </a:p>
          <a:p>
            <a:pPr marL="0" indent="0" algn="ctr">
              <a:buNone/>
            </a:pPr>
            <a:r>
              <a:rPr lang="en-US" dirty="0"/>
              <a:t> (or send us an email)</a:t>
            </a:r>
          </a:p>
        </p:txBody>
      </p:sp>
    </p:spTree>
    <p:extLst>
      <p:ext uri="{BB962C8B-B14F-4D97-AF65-F5344CB8AC3E}">
        <p14:creationId xmlns:p14="http://schemas.microsoft.com/office/powerpoint/2010/main" val="3627985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 Demo</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66</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(Kanban boards, etc.)</a:t>
            </a:r>
          </a:p>
          <a:p>
            <a:pPr marL="342900" indent="-342900">
              <a:buFont typeface="Arial" panose="020B0604020202020204" pitchFamily="34" charset="0"/>
              <a:buChar char="•"/>
            </a:pPr>
            <a:r>
              <a:rPr lang="en-US" dirty="0"/>
              <a:t>Web-site hosting</a:t>
            </a:r>
          </a:p>
          <a:p>
            <a:pPr marL="342900" indent="-342900">
              <a:buFont typeface="Arial" panose="020B0604020202020204" pitchFamily="34" charset="0"/>
              <a:buChar char="•"/>
            </a:pPr>
            <a:r>
              <a:rPr lang="en-US" dirty="0"/>
              <a:t>Continuous Integration</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8</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3"/>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4"/>
              </a:rPr>
              <a:t>https://</a:t>
            </a:r>
            <a:r>
              <a:rPr lang="en-US" err="1">
                <a:hlinkClick r:id="rId4"/>
              </a:rPr>
              <a:t>github.com</a:t>
            </a:r>
            <a:r>
              <a:rPr lang="en-US">
                <a:hlinkClick r:id="rId4"/>
              </a:rPr>
              <a:t>/</a:t>
            </a:r>
            <a:r>
              <a:rPr lang="en-US" err="1">
                <a:hlinkClick r:id="rId4"/>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8A18-CF90-0B41-89A1-E9E6906CA104}"/>
              </a:ext>
            </a:extLst>
          </p:cNvPr>
          <p:cNvSpPr>
            <a:spLocks noGrp="1"/>
          </p:cNvSpPr>
          <p:nvPr>
            <p:ph type="title"/>
          </p:nvPr>
        </p:nvSpPr>
        <p:spPr/>
        <p:txBody>
          <a:bodyPr/>
          <a:lstStyle/>
          <a:p>
            <a:r>
              <a:rPr lang="en-US" dirty="0"/>
              <a:t>Want to get involved?</a:t>
            </a:r>
          </a:p>
        </p:txBody>
      </p:sp>
      <p:sp>
        <p:nvSpPr>
          <p:cNvPr id="3" name="Content Placeholder 2">
            <a:extLst>
              <a:ext uri="{FF2B5EF4-FFF2-40B4-BE49-F238E27FC236}">
                <a16:creationId xmlns:a16="http://schemas.microsoft.com/office/drawing/2014/main" id="{620CEBD3-371C-9848-8A19-045106689A66}"/>
              </a:ext>
            </a:extLst>
          </p:cNvPr>
          <p:cNvSpPr>
            <a:spLocks noGrp="1"/>
          </p:cNvSpPr>
          <p:nvPr>
            <p:ph idx="1"/>
          </p:nvPr>
        </p:nvSpPr>
        <p:spPr>
          <a:xfrm>
            <a:off x="3516086" y="2857590"/>
            <a:ext cx="5445034" cy="1400901"/>
          </a:xfrm>
        </p:spPr>
        <p:txBody>
          <a:bodyPr>
            <a:normAutofit/>
          </a:bodyPr>
          <a:lstStyle/>
          <a:p>
            <a:pPr marL="0" indent="0" algn="ctr">
              <a:buNone/>
            </a:pPr>
            <a:r>
              <a:rPr lang="en-US" sz="4800" dirty="0">
                <a:hlinkClick r:id="rId2"/>
              </a:rPr>
              <a:t>Sign up here!</a:t>
            </a:r>
            <a:endParaRPr lang="en-US" sz="4800" dirty="0"/>
          </a:p>
          <a:p>
            <a:pPr marL="0" indent="0" algn="ctr">
              <a:buNone/>
            </a:pPr>
            <a:r>
              <a:rPr lang="en-US" dirty="0"/>
              <a:t> (or send us an email)</a:t>
            </a:r>
          </a:p>
        </p:txBody>
      </p:sp>
    </p:spTree>
    <p:extLst>
      <p:ext uri="{BB962C8B-B14F-4D97-AF65-F5344CB8AC3E}">
        <p14:creationId xmlns:p14="http://schemas.microsoft.com/office/powerpoint/2010/main" val="1731631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5076</TotalTime>
  <Words>3010</Words>
  <Application>Microsoft Macintosh PowerPoint</Application>
  <PresentationFormat>Widescreen</PresentationFormat>
  <Paragraphs>499</Paragraphs>
  <Slides>66</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-apple-system</vt:lpstr>
      <vt:lpstr>Arial</vt:lpstr>
      <vt:lpstr>Calibri</vt:lpstr>
      <vt:lpstr>Calibri Light</vt:lpstr>
      <vt:lpstr>Courier New</vt:lpstr>
      <vt:lpstr>Menlo</vt:lpstr>
      <vt:lpstr>Monaco</vt:lpstr>
      <vt:lpstr>Proxima Nova Regular</vt:lpstr>
      <vt:lpstr>Times</vt:lpstr>
      <vt:lpstr>Trebuchet MS</vt:lpstr>
      <vt:lpstr>ui-monospace</vt:lpstr>
      <vt:lpstr>Office Theme</vt:lpstr>
      <vt:lpstr>safetyGraphics  2021 R/Pharma Workshop</vt:lpstr>
      <vt:lpstr>Disclaimers </vt:lpstr>
      <vt:lpstr>Workshop Objectives</vt:lpstr>
      <vt:lpstr>Agenda</vt:lpstr>
      <vt:lpstr>00. Intro To safetyGraphics</vt:lpstr>
      <vt:lpstr>PowerPoint Presentation</vt:lpstr>
      <vt:lpstr>ISG Guiding Principles</vt:lpstr>
      <vt:lpstr>Open and Transparent Online Collaboration </vt:lpstr>
      <vt:lpstr>Want to get involved?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Vignettes</vt:lpstr>
      <vt:lpstr>safetyGraphics Package Ecosystem</vt:lpstr>
      <vt:lpstr>01. Hello World</vt:lpstr>
      <vt:lpstr>Hello World</vt:lpstr>
      <vt:lpstr>Hello World, Again</vt:lpstr>
      <vt:lpstr>Breakout #1 – Hello World</vt:lpstr>
      <vt:lpstr>02. Loading Custom Data</vt:lpstr>
      <vt:lpstr>?safetyGraphicsApp docs</vt:lpstr>
      <vt:lpstr>safetyGraphicsApp() – Configurable Inputs</vt:lpstr>
      <vt:lpstr>PowerPoint Presentation</vt:lpstr>
      <vt:lpstr>safetyGraphicsApp() Inputs – domainData</vt:lpstr>
      <vt:lpstr>Examples 2.1 / 2.2 / 2.3</vt:lpstr>
      <vt:lpstr>safetyGraphicsApp() Inputs – mapping</vt:lpstr>
      <vt:lpstr>Example 2.4 </vt:lpstr>
      <vt:lpstr>Breakout #2 – Custom Data + Mapping</vt:lpstr>
      <vt:lpstr>PowerPoint Presentation</vt:lpstr>
      <vt:lpstr>03. App/Chart Export</vt:lpstr>
      <vt:lpstr>PowerPoint Presentation</vt:lpstr>
      <vt:lpstr>Optional Exercise</vt:lpstr>
      <vt:lpstr>04. Customizing Charts</vt:lpstr>
      <vt:lpstr>safetyGraphicsApp() Inputs – charts</vt:lpstr>
      <vt:lpstr>Default Charts from safetyCharts</vt:lpstr>
      <vt:lpstr>PowerPoint Presentation</vt:lpstr>
      <vt:lpstr>PowerPoint Presentation</vt:lpstr>
      <vt:lpstr>?makeChartConfig</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Inputs – meta</vt:lpstr>
      <vt:lpstr>PowerPoint Presentation</vt:lpstr>
      <vt:lpstr>?safetyGraphics::meta Metadata Column Definitions </vt:lpstr>
      <vt:lpstr>Creating a Chart in a Custom Domain</vt:lpstr>
      <vt:lpstr>Examples 5.1 / 5.2 / 5.3</vt:lpstr>
      <vt:lpstr>Full implementation of custom ECG domain</vt:lpstr>
      <vt:lpstr>Want to get involved?  Comments on the Workshop? Ideas for New Charts?  </vt:lpstr>
      <vt:lpstr>Appendix – Shiny Modules 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22</cp:revision>
  <dcterms:created xsi:type="dcterms:W3CDTF">2021-09-22T13:37:09Z</dcterms:created>
  <dcterms:modified xsi:type="dcterms:W3CDTF">2021-10-29T01:31:14Z</dcterms:modified>
</cp:coreProperties>
</file>